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3" r:id="rId1"/>
  </p:sldMasterIdLst>
  <p:sldIdLst>
    <p:sldId id="256" r:id="rId2"/>
    <p:sldId id="257" r:id="rId3"/>
    <p:sldId id="262" r:id="rId4"/>
    <p:sldId id="258" r:id="rId5"/>
    <p:sldId id="259" r:id="rId6"/>
    <p:sldId id="260" r:id="rId7"/>
    <p:sldId id="263" r:id="rId8"/>
    <p:sldId id="264" r:id="rId9"/>
    <p:sldId id="265" r:id="rId10"/>
    <p:sldId id="266" r:id="rId11"/>
    <p:sldId id="267" r:id="rId12"/>
    <p:sldId id="268" r:id="rId13"/>
    <p:sldId id="261" r:id="rId14"/>
    <p:sldId id="269" r:id="rId15"/>
    <p:sldId id="270" r:id="rId16"/>
    <p:sldId id="271" r:id="rId17"/>
    <p:sldId id="272"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000"/>
    <a:srgbClr val="99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Светлый стиль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CF1AB2-1976-4502-BF36-3FF5EA218861}" styleName="Средний стиль 4 — акцент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69012ECD-51FC-41F1-AA8D-1B2483CD663E}" styleName="Светлый стиль 2 — акцент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A488322-F2BA-4B5B-9748-0D474271808F}" styleName="Средний стиль 3 — акцент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chemeClr val="tx1"/>
                </a:solidFill>
              </a:defRPr>
            </a:lvl1pPr>
          </a:lstStyle>
          <a:p>
            <a:r>
              <a:rPr lang="ru-RU"/>
              <a:t>Образец заголовка</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lvl1pPr>
              <a:defRPr>
                <a:solidFill>
                  <a:schemeClr val="tx1"/>
                </a:solidFill>
              </a:defRPr>
            </a:lvl1pPr>
          </a:lstStyle>
          <a:p>
            <a:fld id="{418571D5-B63D-465B-B7BA-98A2C0F3027D}" type="datetimeFigureOut">
              <a:rPr lang="ru-RU" smtClean="0"/>
              <a:t>01.10.2024</a:t>
            </a:fld>
            <a:endParaRPr lang="ru-RU"/>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ru-RU"/>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B1073D84-0F2A-47B9-8FA3-4266383D7EE3}" type="slidenum">
              <a:rPr lang="ru-RU" smtClean="0"/>
              <a:t>‹#›</a:t>
            </a:fld>
            <a:endParaRPr lang="ru-RU"/>
          </a:p>
        </p:txBody>
      </p:sp>
      <p:cxnSp>
        <p:nvCxnSpPr>
          <p:cNvPr id="8" name="Straight Connector 7"/>
          <p:cNvCxnSpPr/>
          <p:nvPr/>
        </p:nvCxnSpPr>
        <p:spPr>
          <a:xfrm>
            <a:off x="1978660" y="3733800"/>
            <a:ext cx="82296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83137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418571D5-B63D-465B-B7BA-98A2C0F3027D}" type="datetimeFigureOut">
              <a:rPr lang="ru-RU" smtClean="0"/>
              <a:t>01.10.2024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B1073D84-0F2A-47B9-8FA3-4266383D7EE3}" type="slidenum">
              <a:rPr lang="ru-RU" smtClean="0"/>
              <a:t>‹#›</a:t>
            </a:fld>
            <a:endParaRPr lang="ru-RU"/>
          </a:p>
        </p:txBody>
      </p:sp>
    </p:spTree>
    <p:extLst>
      <p:ext uri="{BB962C8B-B14F-4D97-AF65-F5344CB8AC3E}">
        <p14:creationId xmlns:p14="http://schemas.microsoft.com/office/powerpoint/2010/main" val="34428146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418571D5-B63D-465B-B7BA-98A2C0F3027D}" type="datetimeFigureOut">
              <a:rPr lang="ru-RU" smtClean="0"/>
              <a:t>01.10.2024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B1073D84-0F2A-47B9-8FA3-4266383D7EE3}" type="slidenum">
              <a:rPr lang="ru-RU" smtClean="0"/>
              <a:t>‹#›</a:t>
            </a:fld>
            <a:endParaRPr lang="ru-RU"/>
          </a:p>
        </p:txBody>
      </p:sp>
    </p:spTree>
    <p:extLst>
      <p:ext uri="{BB962C8B-B14F-4D97-AF65-F5344CB8AC3E}">
        <p14:creationId xmlns:p14="http://schemas.microsoft.com/office/powerpoint/2010/main" val="31340777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418571D5-B63D-465B-B7BA-98A2C0F3027D}" type="datetimeFigureOut">
              <a:rPr lang="ru-RU" smtClean="0"/>
              <a:t>01.10.2024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B1073D84-0F2A-47B9-8FA3-4266383D7EE3}" type="slidenum">
              <a:rPr lang="ru-RU" smtClean="0"/>
              <a:t>‹#›</a:t>
            </a:fld>
            <a:endParaRPr lang="ru-RU"/>
          </a:p>
        </p:txBody>
      </p:sp>
    </p:spTree>
    <p:extLst>
      <p:ext uri="{BB962C8B-B14F-4D97-AF65-F5344CB8AC3E}">
        <p14:creationId xmlns:p14="http://schemas.microsoft.com/office/powerpoint/2010/main" val="32047186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ru-RU"/>
              <a:t>Образец заголовка</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418571D5-B63D-465B-B7BA-98A2C0F3027D}" type="datetimeFigureOut">
              <a:rPr lang="ru-RU" smtClean="0"/>
              <a:t>01.10.2024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B1073D84-0F2A-47B9-8FA3-4266383D7EE3}" type="slidenum">
              <a:rPr lang="ru-RU" smtClean="0"/>
              <a:t>‹#›</a:t>
            </a:fld>
            <a:endParaRPr lang="ru-RU"/>
          </a:p>
        </p:txBody>
      </p:sp>
      <p:cxnSp>
        <p:nvCxnSpPr>
          <p:cNvPr id="7" name="Straight Connector 6"/>
          <p:cNvCxnSpPr/>
          <p:nvPr/>
        </p:nvCxnSpPr>
        <p:spPr>
          <a:xfrm>
            <a:off x="1981200" y="4020408"/>
            <a:ext cx="82296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2065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418571D5-B63D-465B-B7BA-98A2C0F3027D}" type="datetimeFigureOut">
              <a:rPr lang="ru-RU" smtClean="0"/>
              <a:t>01.10.2024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B1073D84-0F2A-47B9-8FA3-4266383D7EE3}" type="slidenum">
              <a:rPr lang="ru-RU" smtClean="0"/>
              <a:t>‹#›</a:t>
            </a:fld>
            <a:endParaRPr lang="ru-RU"/>
          </a:p>
        </p:txBody>
      </p:sp>
    </p:spTree>
    <p:extLst>
      <p:ext uri="{BB962C8B-B14F-4D97-AF65-F5344CB8AC3E}">
        <p14:creationId xmlns:p14="http://schemas.microsoft.com/office/powerpoint/2010/main" val="3857753563"/>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ru-RU"/>
              <a:t>Образец заголовка</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418571D5-B63D-465B-B7BA-98A2C0F3027D}" type="datetimeFigureOut">
              <a:rPr lang="ru-RU" smtClean="0"/>
              <a:t>01.10.2024</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B1073D84-0F2A-47B9-8FA3-4266383D7EE3}" type="slidenum">
              <a:rPr lang="ru-RU" smtClean="0"/>
              <a:t>‹#›</a:t>
            </a:fld>
            <a:endParaRPr lang="ru-RU"/>
          </a:p>
        </p:txBody>
      </p:sp>
    </p:spTree>
    <p:extLst>
      <p:ext uri="{BB962C8B-B14F-4D97-AF65-F5344CB8AC3E}">
        <p14:creationId xmlns:p14="http://schemas.microsoft.com/office/powerpoint/2010/main" val="2135266343"/>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418571D5-B63D-465B-B7BA-98A2C0F3027D}" type="datetimeFigureOut">
              <a:rPr lang="ru-RU" smtClean="0"/>
              <a:t>01.10.2024</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B1073D84-0F2A-47B9-8FA3-4266383D7EE3}" type="slidenum">
              <a:rPr lang="ru-RU" smtClean="0"/>
              <a:t>‹#›</a:t>
            </a:fld>
            <a:endParaRPr lang="ru-RU"/>
          </a:p>
        </p:txBody>
      </p:sp>
    </p:spTree>
    <p:extLst>
      <p:ext uri="{BB962C8B-B14F-4D97-AF65-F5344CB8AC3E}">
        <p14:creationId xmlns:p14="http://schemas.microsoft.com/office/powerpoint/2010/main" val="17246536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18571D5-B63D-465B-B7BA-98A2C0F3027D}" type="datetimeFigureOut">
              <a:rPr lang="ru-RU" smtClean="0"/>
              <a:t>01.10.2024</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B1073D84-0F2A-47B9-8FA3-4266383D7EE3}" type="slidenum">
              <a:rPr lang="ru-RU" smtClean="0"/>
              <a:t>‹#›</a:t>
            </a:fld>
            <a:endParaRPr lang="ru-RU"/>
          </a:p>
        </p:txBody>
      </p:sp>
    </p:spTree>
    <p:extLst>
      <p:ext uri="{BB962C8B-B14F-4D97-AF65-F5344CB8AC3E}">
        <p14:creationId xmlns:p14="http://schemas.microsoft.com/office/powerpoint/2010/main" val="1063256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ru-RU"/>
              <a:t>Образец заголовка</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418571D5-B63D-465B-B7BA-98A2C0F3027D}" type="datetimeFigureOut">
              <a:rPr lang="ru-RU" smtClean="0"/>
              <a:t>01.10.2024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B1073D84-0F2A-47B9-8FA3-4266383D7EE3}" type="slidenum">
              <a:rPr lang="ru-RU" smtClean="0"/>
              <a:t>‹#›</a:t>
            </a:fld>
            <a:endParaRPr lang="ru-RU"/>
          </a:p>
        </p:txBody>
      </p:sp>
    </p:spTree>
    <p:extLst>
      <p:ext uri="{BB962C8B-B14F-4D97-AF65-F5344CB8AC3E}">
        <p14:creationId xmlns:p14="http://schemas.microsoft.com/office/powerpoint/2010/main" val="2639028673"/>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ru-RU"/>
              <a:t>Образец заголовка</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418571D5-B63D-465B-B7BA-98A2C0F3027D}" type="datetimeFigureOut">
              <a:rPr lang="ru-RU" smtClean="0"/>
              <a:t>01.10.2024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B1073D84-0F2A-47B9-8FA3-4266383D7EE3}" type="slidenum">
              <a:rPr lang="ru-RU" smtClean="0"/>
              <a:t>‹#›</a:t>
            </a:fld>
            <a:endParaRPr lang="ru-RU"/>
          </a:p>
        </p:txBody>
      </p:sp>
    </p:spTree>
    <p:extLst>
      <p:ext uri="{BB962C8B-B14F-4D97-AF65-F5344CB8AC3E}">
        <p14:creationId xmlns:p14="http://schemas.microsoft.com/office/powerpoint/2010/main" val="21618940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ru-RU"/>
              <a:t>Образец заголовка</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tx1"/>
                </a:solidFill>
              </a:defRPr>
            </a:lvl1pPr>
          </a:lstStyle>
          <a:p>
            <a:fld id="{418571D5-B63D-465B-B7BA-98A2C0F3027D}" type="datetimeFigureOut">
              <a:rPr lang="ru-RU" smtClean="0"/>
              <a:t>01.10.2024</a:t>
            </a:fld>
            <a:endParaRPr lang="ru-RU"/>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tx1"/>
                </a:solidFill>
              </a:defRPr>
            </a:lvl1pPr>
          </a:lstStyle>
          <a:p>
            <a:endParaRPr lang="ru-RU"/>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tx1"/>
                </a:solidFill>
              </a:defRPr>
            </a:lvl1pPr>
          </a:lstStyle>
          <a:p>
            <a:fld id="{B1073D84-0F2A-47B9-8FA3-4266383D7EE3}" type="slidenum">
              <a:rPr lang="ru-RU" smtClean="0"/>
              <a:t>‹#›</a:t>
            </a:fld>
            <a:endParaRPr lang="ru-RU"/>
          </a:p>
        </p:txBody>
      </p:sp>
    </p:spTree>
    <p:extLst>
      <p:ext uri="{BB962C8B-B14F-4D97-AF65-F5344CB8AC3E}">
        <p14:creationId xmlns:p14="http://schemas.microsoft.com/office/powerpoint/2010/main" val="1739046921"/>
      </p:ext>
    </p:extLst>
  </p:cSld>
  <p:clrMap bg1="lt1" tx1="dk1" bg2="lt2" tx2="dk2" accent1="accent1" accent2="accent2" accent3="accent3" accent4="accent4" accent5="accent5" accent6="accent6" hlink="hlink" folHlink="folHlink"/>
  <p:sldLayoutIdLst>
    <p:sldLayoutId id="2147483894" r:id="rId1"/>
    <p:sldLayoutId id="2147483895" r:id="rId2"/>
    <p:sldLayoutId id="2147483896" r:id="rId3"/>
    <p:sldLayoutId id="2147483897" r:id="rId4"/>
    <p:sldLayoutId id="2147483898" r:id="rId5"/>
    <p:sldLayoutId id="2147483899" r:id="rId6"/>
    <p:sldLayoutId id="2147483900" r:id="rId7"/>
    <p:sldLayoutId id="2147483901" r:id="rId8"/>
    <p:sldLayoutId id="2147483902" r:id="rId9"/>
    <p:sldLayoutId id="2147483903" r:id="rId10"/>
    <p:sldLayoutId id="214748390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tx1"/>
        </a:buClr>
        <a:buSzPct val="80000"/>
        <a:buFont typeface="Corbel" pitchFamily="34" charset="0"/>
        <a:buChar char="•"/>
        <a:defRPr sz="2200" kern="1200">
          <a:solidFill>
            <a:schemeClr val="tx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tx1"/>
        </a:buClr>
        <a:buSzPct val="80000"/>
        <a:buFont typeface="Corbel" pitchFamily="34" charset="0"/>
        <a:buChar char="•"/>
        <a:defRPr sz="2000" kern="1200">
          <a:solidFill>
            <a:schemeClr val="tx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tx1"/>
        </a:buClr>
        <a:buSzPct val="80000"/>
        <a:buFont typeface="Corbel" pitchFamily="34" charset="0"/>
        <a:buChar char="•"/>
        <a:defRPr sz="1800" kern="1200">
          <a:solidFill>
            <a:schemeClr val="tx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Заголовок 5">
            <a:extLst>
              <a:ext uri="{FF2B5EF4-FFF2-40B4-BE49-F238E27FC236}">
                <a16:creationId xmlns:a16="http://schemas.microsoft.com/office/drawing/2014/main" id="{6DF4DA2D-93F4-199F-DDFF-7E76A9FAC06D}"/>
              </a:ext>
            </a:extLst>
          </p:cNvPr>
          <p:cNvSpPr>
            <a:spLocks noGrp="1"/>
          </p:cNvSpPr>
          <p:nvPr>
            <p:ph type="ctrTitle"/>
          </p:nvPr>
        </p:nvSpPr>
        <p:spPr/>
        <p:txBody>
          <a:bodyPr>
            <a:normAutofit/>
          </a:bodyPr>
          <a:lstStyle/>
          <a:p>
            <a:r>
              <a:rPr lang="ru-RU" dirty="0"/>
              <a:t>Трекинг объектов на видео</a:t>
            </a:r>
          </a:p>
        </p:txBody>
      </p:sp>
      <p:sp>
        <p:nvSpPr>
          <p:cNvPr id="7" name="Подзаголовок 6">
            <a:extLst>
              <a:ext uri="{FF2B5EF4-FFF2-40B4-BE49-F238E27FC236}">
                <a16:creationId xmlns:a16="http://schemas.microsoft.com/office/drawing/2014/main" id="{4B9CDB28-6347-DE1F-101A-6397B2E4ACAC}"/>
              </a:ext>
            </a:extLst>
          </p:cNvPr>
          <p:cNvSpPr>
            <a:spLocks noGrp="1"/>
          </p:cNvSpPr>
          <p:nvPr>
            <p:ph type="subTitle" idx="1"/>
          </p:nvPr>
        </p:nvSpPr>
        <p:spPr/>
        <p:txBody>
          <a:bodyPr/>
          <a:lstStyle/>
          <a:p>
            <a:r>
              <a:rPr lang="ru-RU" dirty="0"/>
              <a:t>Эзри Артём, Шемякин Никита</a:t>
            </a:r>
          </a:p>
        </p:txBody>
      </p:sp>
    </p:spTree>
    <p:extLst>
      <p:ext uri="{BB962C8B-B14F-4D97-AF65-F5344CB8AC3E}">
        <p14:creationId xmlns:p14="http://schemas.microsoft.com/office/powerpoint/2010/main" val="24473350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B90D0E09-ACC6-0FF7-E710-036085086A47}"/>
              </a:ext>
            </a:extLst>
          </p:cNvPr>
          <p:cNvPicPr>
            <a:picLocks noChangeAspect="1"/>
          </p:cNvPicPr>
          <p:nvPr/>
        </p:nvPicPr>
        <p:blipFill>
          <a:blip r:embed="rId2"/>
          <a:stretch>
            <a:fillRect/>
          </a:stretch>
        </p:blipFill>
        <p:spPr>
          <a:xfrm>
            <a:off x="0" y="0"/>
            <a:ext cx="12192000" cy="6858000"/>
          </a:xfrm>
          <a:prstGeom prst="rect">
            <a:avLst/>
          </a:prstGeom>
        </p:spPr>
      </p:pic>
      <p:sp>
        <p:nvSpPr>
          <p:cNvPr id="13" name="Прямоугольник 12">
            <a:extLst>
              <a:ext uri="{FF2B5EF4-FFF2-40B4-BE49-F238E27FC236}">
                <a16:creationId xmlns:a16="http://schemas.microsoft.com/office/drawing/2014/main" id="{A76872F1-4139-9293-5979-14DB3F49F408}"/>
              </a:ext>
            </a:extLst>
          </p:cNvPr>
          <p:cNvSpPr/>
          <p:nvPr/>
        </p:nvSpPr>
        <p:spPr>
          <a:xfrm>
            <a:off x="0" y="0"/>
            <a:ext cx="12192000" cy="6858000"/>
          </a:xfrm>
          <a:prstGeom prst="rect">
            <a:avLst/>
          </a:prstGeom>
          <a:gradFill flip="none" rotWithShape="1">
            <a:gsLst>
              <a:gs pos="10000">
                <a:schemeClr val="tx1">
                  <a:alpha val="0"/>
                </a:schemeClr>
              </a:gs>
              <a:gs pos="75000">
                <a:schemeClr val="tx1">
                  <a:alpha val="70000"/>
                </a:schemeClr>
              </a:gs>
            </a:gsLst>
            <a:lin ang="0" scaled="0"/>
            <a:tileRect/>
          </a:gra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r"/>
            <a:endParaRPr lang="ru-RU" dirty="0"/>
          </a:p>
        </p:txBody>
      </p:sp>
      <p:sp>
        <p:nvSpPr>
          <p:cNvPr id="2" name="Заголовок 1">
            <a:extLst>
              <a:ext uri="{FF2B5EF4-FFF2-40B4-BE49-F238E27FC236}">
                <a16:creationId xmlns:a16="http://schemas.microsoft.com/office/drawing/2014/main" id="{0837AD3D-E90B-DF05-81CD-BEA49DFE35B0}"/>
              </a:ext>
            </a:extLst>
          </p:cNvPr>
          <p:cNvSpPr>
            <a:spLocks noGrp="1"/>
          </p:cNvSpPr>
          <p:nvPr>
            <p:ph type="title"/>
          </p:nvPr>
        </p:nvSpPr>
        <p:spPr>
          <a:xfrm>
            <a:off x="5919020" y="609600"/>
            <a:ext cx="5490660" cy="884903"/>
          </a:xfrm>
        </p:spPr>
        <p:txBody>
          <a:bodyPr>
            <a:normAutofit/>
          </a:bodyPr>
          <a:lstStyle/>
          <a:p>
            <a:r>
              <a:rPr lang="ru-RU" dirty="0">
                <a:solidFill>
                  <a:schemeClr val="bg1"/>
                </a:solidFill>
              </a:rPr>
              <a:t>Видео </a:t>
            </a:r>
            <a:r>
              <a:rPr lang="en-US" dirty="0">
                <a:solidFill>
                  <a:schemeClr val="bg1"/>
                </a:solidFill>
              </a:rPr>
              <a:t>4</a:t>
            </a:r>
            <a:endParaRPr lang="ru-RU" dirty="0">
              <a:solidFill>
                <a:schemeClr val="bg1"/>
              </a:solidFill>
            </a:endParaRPr>
          </a:p>
        </p:txBody>
      </p:sp>
      <p:sp>
        <p:nvSpPr>
          <p:cNvPr id="10" name="TextBox 9">
            <a:extLst>
              <a:ext uri="{FF2B5EF4-FFF2-40B4-BE49-F238E27FC236}">
                <a16:creationId xmlns:a16="http://schemas.microsoft.com/office/drawing/2014/main" id="{B46E7A2F-F788-55DE-1332-4A8D46F410BC}"/>
              </a:ext>
            </a:extLst>
          </p:cNvPr>
          <p:cNvSpPr txBox="1"/>
          <p:nvPr/>
        </p:nvSpPr>
        <p:spPr>
          <a:xfrm>
            <a:off x="5919020" y="1967985"/>
            <a:ext cx="5624052" cy="4524315"/>
          </a:xfrm>
          <a:prstGeom prst="rect">
            <a:avLst/>
          </a:prstGeom>
          <a:noFill/>
        </p:spPr>
        <p:txBody>
          <a:bodyPr wrap="square" rtlCol="0">
            <a:spAutoFit/>
          </a:bodyPr>
          <a:lstStyle/>
          <a:p>
            <a:r>
              <a:rPr lang="ru-RU" dirty="0">
                <a:solidFill>
                  <a:schemeClr val="bg1"/>
                </a:solidFill>
              </a:rPr>
              <a:t>Оценивается длительная работа трекера, степень накопления ошибок, устойчивость к изменению размера объекта и поведение трекера при выходе объекта из поля зрения. Отслеживается автомобиль. На соседней полосе проезжают другие машины.</a:t>
            </a:r>
          </a:p>
          <a:p>
            <a:endParaRPr lang="ru-RU" dirty="0">
              <a:solidFill>
                <a:schemeClr val="bg1"/>
              </a:solidFill>
            </a:endParaRPr>
          </a:p>
          <a:p>
            <a:pPr marL="285750" indent="-285750">
              <a:buFont typeface="Arial" panose="020B0604020202020204" pitchFamily="34" charset="0"/>
              <a:buChar char="•"/>
            </a:pPr>
            <a:r>
              <a:rPr lang="en-US" dirty="0">
                <a:solidFill>
                  <a:schemeClr val="bg1"/>
                </a:solidFill>
              </a:rPr>
              <a:t>CSRT </a:t>
            </a:r>
            <a:r>
              <a:rPr lang="ru-RU" dirty="0">
                <a:solidFill>
                  <a:schemeClr val="bg1"/>
                </a:solidFill>
              </a:rPr>
              <a:t>единственный, кто правильно изменяет размер прямоугольника при приближении машины. Но при выходе машины из поля зрения продолжает отслеживать край экрана.</a:t>
            </a:r>
          </a:p>
          <a:p>
            <a:pPr marL="285750" indent="-285750">
              <a:buFont typeface="Arial" panose="020B0604020202020204" pitchFamily="34" charset="0"/>
              <a:buChar char="•"/>
            </a:pPr>
            <a:r>
              <a:rPr lang="en-US" dirty="0">
                <a:solidFill>
                  <a:schemeClr val="bg1"/>
                </a:solidFill>
              </a:rPr>
              <a:t>KCF </a:t>
            </a:r>
            <a:r>
              <a:rPr lang="ru-RU" dirty="0">
                <a:solidFill>
                  <a:schemeClr val="bg1"/>
                </a:solidFill>
              </a:rPr>
              <a:t>после выхода машины из поля зрения верно сообщает о потере объекта. Прямоугольник не масштабируется.</a:t>
            </a:r>
          </a:p>
          <a:p>
            <a:pPr marL="285750" indent="-285750">
              <a:buFont typeface="Arial" panose="020B0604020202020204" pitchFamily="34" charset="0"/>
              <a:buChar char="•"/>
            </a:pPr>
            <a:r>
              <a:rPr lang="en-US" dirty="0">
                <a:solidFill>
                  <a:schemeClr val="bg1"/>
                </a:solidFill>
              </a:rPr>
              <a:t>MOSSE </a:t>
            </a:r>
            <a:r>
              <a:rPr lang="ru-RU" dirty="0">
                <a:solidFill>
                  <a:schemeClr val="bg1"/>
                </a:solidFill>
              </a:rPr>
              <a:t>имеет обе проблемы.</a:t>
            </a:r>
          </a:p>
          <a:p>
            <a:endParaRPr lang="ru-RU" dirty="0">
              <a:solidFill>
                <a:schemeClr val="bg1"/>
              </a:solidFill>
            </a:endParaRPr>
          </a:p>
          <a:p>
            <a:r>
              <a:rPr lang="ru-RU" dirty="0">
                <a:solidFill>
                  <a:schemeClr val="bg1"/>
                </a:solidFill>
              </a:rPr>
              <a:t>Победитель: </a:t>
            </a:r>
            <a:r>
              <a:rPr lang="en-US" dirty="0">
                <a:solidFill>
                  <a:schemeClr val="bg1"/>
                </a:solidFill>
              </a:rPr>
              <a:t>CSRT</a:t>
            </a:r>
            <a:endParaRPr lang="ru-RU" dirty="0">
              <a:solidFill>
                <a:schemeClr val="bg1"/>
              </a:solidFill>
            </a:endParaRPr>
          </a:p>
        </p:txBody>
      </p:sp>
    </p:spTree>
    <p:extLst>
      <p:ext uri="{BB962C8B-B14F-4D97-AF65-F5344CB8AC3E}">
        <p14:creationId xmlns:p14="http://schemas.microsoft.com/office/powerpoint/2010/main" val="18361054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743BE002-E38F-51CE-C394-D536E4BB31A1}"/>
              </a:ext>
            </a:extLst>
          </p:cNvPr>
          <p:cNvPicPr>
            <a:picLocks noChangeAspect="1"/>
          </p:cNvPicPr>
          <p:nvPr/>
        </p:nvPicPr>
        <p:blipFill>
          <a:blip r:embed="rId2"/>
          <a:stretch>
            <a:fillRect/>
          </a:stretch>
        </p:blipFill>
        <p:spPr>
          <a:xfrm>
            <a:off x="0" y="0"/>
            <a:ext cx="12192000" cy="6858000"/>
          </a:xfrm>
          <a:prstGeom prst="rect">
            <a:avLst/>
          </a:prstGeom>
        </p:spPr>
      </p:pic>
      <p:sp>
        <p:nvSpPr>
          <p:cNvPr id="13" name="Прямоугольник 12">
            <a:extLst>
              <a:ext uri="{FF2B5EF4-FFF2-40B4-BE49-F238E27FC236}">
                <a16:creationId xmlns:a16="http://schemas.microsoft.com/office/drawing/2014/main" id="{A76872F1-4139-9293-5979-14DB3F49F408}"/>
              </a:ext>
            </a:extLst>
          </p:cNvPr>
          <p:cNvSpPr/>
          <p:nvPr/>
        </p:nvSpPr>
        <p:spPr>
          <a:xfrm>
            <a:off x="0" y="0"/>
            <a:ext cx="12192000" cy="6858000"/>
          </a:xfrm>
          <a:prstGeom prst="rect">
            <a:avLst/>
          </a:prstGeom>
          <a:gradFill flip="none" rotWithShape="1">
            <a:gsLst>
              <a:gs pos="10000">
                <a:schemeClr val="tx1">
                  <a:alpha val="0"/>
                </a:schemeClr>
              </a:gs>
              <a:gs pos="75000">
                <a:schemeClr val="tx1">
                  <a:alpha val="70000"/>
                </a:schemeClr>
              </a:gs>
            </a:gsLst>
            <a:lin ang="0" scaled="0"/>
            <a:tileRect/>
          </a:gra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r"/>
            <a:endParaRPr lang="ru-RU" dirty="0"/>
          </a:p>
        </p:txBody>
      </p:sp>
      <p:sp>
        <p:nvSpPr>
          <p:cNvPr id="2" name="Заголовок 1">
            <a:extLst>
              <a:ext uri="{FF2B5EF4-FFF2-40B4-BE49-F238E27FC236}">
                <a16:creationId xmlns:a16="http://schemas.microsoft.com/office/drawing/2014/main" id="{0837AD3D-E90B-DF05-81CD-BEA49DFE35B0}"/>
              </a:ext>
            </a:extLst>
          </p:cNvPr>
          <p:cNvSpPr>
            <a:spLocks noGrp="1"/>
          </p:cNvSpPr>
          <p:nvPr>
            <p:ph type="title"/>
          </p:nvPr>
        </p:nvSpPr>
        <p:spPr>
          <a:xfrm>
            <a:off x="5919020" y="609600"/>
            <a:ext cx="5490660" cy="884903"/>
          </a:xfrm>
        </p:spPr>
        <p:txBody>
          <a:bodyPr>
            <a:normAutofit/>
          </a:bodyPr>
          <a:lstStyle/>
          <a:p>
            <a:r>
              <a:rPr lang="ru-RU" dirty="0">
                <a:solidFill>
                  <a:schemeClr val="bg1"/>
                </a:solidFill>
              </a:rPr>
              <a:t>Видео </a:t>
            </a:r>
            <a:r>
              <a:rPr lang="en-US" dirty="0">
                <a:solidFill>
                  <a:schemeClr val="bg1"/>
                </a:solidFill>
              </a:rPr>
              <a:t>5</a:t>
            </a:r>
            <a:endParaRPr lang="ru-RU" dirty="0">
              <a:solidFill>
                <a:schemeClr val="bg1"/>
              </a:solidFill>
            </a:endParaRPr>
          </a:p>
        </p:txBody>
      </p:sp>
      <p:sp>
        <p:nvSpPr>
          <p:cNvPr id="10" name="TextBox 9">
            <a:extLst>
              <a:ext uri="{FF2B5EF4-FFF2-40B4-BE49-F238E27FC236}">
                <a16:creationId xmlns:a16="http://schemas.microsoft.com/office/drawing/2014/main" id="{B46E7A2F-F788-55DE-1332-4A8D46F410BC}"/>
              </a:ext>
            </a:extLst>
          </p:cNvPr>
          <p:cNvSpPr txBox="1"/>
          <p:nvPr/>
        </p:nvSpPr>
        <p:spPr>
          <a:xfrm>
            <a:off x="5919020" y="1967985"/>
            <a:ext cx="5624052" cy="3416320"/>
          </a:xfrm>
          <a:prstGeom prst="rect">
            <a:avLst/>
          </a:prstGeom>
          <a:noFill/>
        </p:spPr>
        <p:txBody>
          <a:bodyPr wrap="square" rtlCol="0">
            <a:spAutoFit/>
          </a:bodyPr>
          <a:lstStyle/>
          <a:p>
            <a:r>
              <a:rPr lang="ru-RU" dirty="0">
                <a:solidFill>
                  <a:schemeClr val="bg1"/>
                </a:solidFill>
              </a:rPr>
              <a:t>Оценивается отслеживание объекта среди внешне похожих объектов, отсутствие перехода на другой объект. Отслеживается муравей. Рядом находятся другие муравьи.</a:t>
            </a:r>
          </a:p>
          <a:p>
            <a:endParaRPr lang="ru-RU" dirty="0">
              <a:solidFill>
                <a:schemeClr val="bg1"/>
              </a:solidFill>
            </a:endParaRPr>
          </a:p>
          <a:p>
            <a:pPr marL="285750" indent="-285750">
              <a:buFont typeface="Arial" panose="020B0604020202020204" pitchFamily="34" charset="0"/>
              <a:buChar char="•"/>
            </a:pPr>
            <a:r>
              <a:rPr lang="en-US" dirty="0">
                <a:solidFill>
                  <a:schemeClr val="bg1"/>
                </a:solidFill>
              </a:rPr>
              <a:t>CSRT </a:t>
            </a:r>
            <a:r>
              <a:rPr lang="ru-RU" dirty="0">
                <a:solidFill>
                  <a:schemeClr val="bg1"/>
                </a:solidFill>
              </a:rPr>
              <a:t>справился отлично.</a:t>
            </a:r>
          </a:p>
          <a:p>
            <a:pPr marL="285750" indent="-285750">
              <a:buFont typeface="Arial" panose="020B0604020202020204" pitchFamily="34" charset="0"/>
              <a:buChar char="•"/>
            </a:pPr>
            <a:r>
              <a:rPr lang="en-US" dirty="0">
                <a:solidFill>
                  <a:schemeClr val="bg1"/>
                </a:solidFill>
              </a:rPr>
              <a:t>KCF </a:t>
            </a:r>
            <a:r>
              <a:rPr lang="ru-RU" dirty="0">
                <a:solidFill>
                  <a:schemeClr val="bg1"/>
                </a:solidFill>
              </a:rPr>
              <a:t>тоже справился отлично.</a:t>
            </a:r>
          </a:p>
          <a:p>
            <a:pPr marL="285750" indent="-285750">
              <a:buFont typeface="Arial" panose="020B0604020202020204" pitchFamily="34" charset="0"/>
              <a:buChar char="•"/>
            </a:pPr>
            <a:r>
              <a:rPr lang="en-US" dirty="0">
                <a:solidFill>
                  <a:schemeClr val="bg1"/>
                </a:solidFill>
              </a:rPr>
              <a:t>MOSSE </a:t>
            </a:r>
            <a:r>
              <a:rPr lang="ru-RU" dirty="0">
                <a:solidFill>
                  <a:schemeClr val="bg1"/>
                </a:solidFill>
              </a:rPr>
              <a:t>в конце потерял муравья.</a:t>
            </a:r>
          </a:p>
          <a:p>
            <a:endParaRPr lang="ru-RU" dirty="0">
              <a:solidFill>
                <a:schemeClr val="bg1"/>
              </a:solidFill>
            </a:endParaRPr>
          </a:p>
          <a:p>
            <a:r>
              <a:rPr lang="ru-RU" dirty="0">
                <a:solidFill>
                  <a:schemeClr val="bg1"/>
                </a:solidFill>
              </a:rPr>
              <a:t>Ни один из методов не перепутал муравьёв.</a:t>
            </a:r>
          </a:p>
          <a:p>
            <a:endParaRPr lang="ru-RU" dirty="0">
              <a:solidFill>
                <a:schemeClr val="bg1"/>
              </a:solidFill>
            </a:endParaRPr>
          </a:p>
          <a:p>
            <a:r>
              <a:rPr lang="ru-RU" dirty="0">
                <a:solidFill>
                  <a:schemeClr val="bg1"/>
                </a:solidFill>
              </a:rPr>
              <a:t>Победители: </a:t>
            </a:r>
            <a:r>
              <a:rPr lang="en-US" dirty="0">
                <a:solidFill>
                  <a:schemeClr val="bg1"/>
                </a:solidFill>
              </a:rPr>
              <a:t>CSRT</a:t>
            </a:r>
            <a:r>
              <a:rPr lang="ru-RU" dirty="0">
                <a:solidFill>
                  <a:schemeClr val="bg1"/>
                </a:solidFill>
              </a:rPr>
              <a:t> и </a:t>
            </a:r>
            <a:r>
              <a:rPr lang="en-US" dirty="0">
                <a:solidFill>
                  <a:schemeClr val="bg1"/>
                </a:solidFill>
              </a:rPr>
              <a:t>KCF</a:t>
            </a:r>
            <a:endParaRPr lang="ru-RU" dirty="0">
              <a:solidFill>
                <a:schemeClr val="bg1"/>
              </a:solidFill>
            </a:endParaRPr>
          </a:p>
        </p:txBody>
      </p:sp>
    </p:spTree>
    <p:extLst>
      <p:ext uri="{BB962C8B-B14F-4D97-AF65-F5344CB8AC3E}">
        <p14:creationId xmlns:p14="http://schemas.microsoft.com/office/powerpoint/2010/main" val="9862888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837AD3D-E90B-DF05-81CD-BEA49DFE35B0}"/>
              </a:ext>
            </a:extLst>
          </p:cNvPr>
          <p:cNvSpPr>
            <a:spLocks noGrp="1"/>
          </p:cNvSpPr>
          <p:nvPr>
            <p:ph type="title"/>
          </p:nvPr>
        </p:nvSpPr>
        <p:spPr>
          <a:xfrm>
            <a:off x="1143000" y="609600"/>
            <a:ext cx="9875520" cy="884903"/>
          </a:xfrm>
        </p:spPr>
        <p:txBody>
          <a:bodyPr>
            <a:normAutofit fontScale="90000"/>
          </a:bodyPr>
          <a:lstStyle/>
          <a:p>
            <a:pPr algn="ctr"/>
            <a:r>
              <a:rPr lang="ru-RU" dirty="0"/>
              <a:t>Производительность</a:t>
            </a:r>
            <a:r>
              <a:rPr lang="en-US" dirty="0"/>
              <a:t> </a:t>
            </a:r>
            <a:r>
              <a:rPr lang="ru-RU" dirty="0"/>
              <a:t>(на видео </a:t>
            </a:r>
            <a:r>
              <a:rPr lang="en-US" dirty="0"/>
              <a:t>1920x1080)</a:t>
            </a:r>
            <a:endParaRPr lang="ru-RU" dirty="0"/>
          </a:p>
        </p:txBody>
      </p:sp>
      <p:sp>
        <p:nvSpPr>
          <p:cNvPr id="5" name="Объект 4">
            <a:extLst>
              <a:ext uri="{FF2B5EF4-FFF2-40B4-BE49-F238E27FC236}">
                <a16:creationId xmlns:a16="http://schemas.microsoft.com/office/drawing/2014/main" id="{F72F2BE0-62E8-8C45-396C-3FD45B5DD364}"/>
              </a:ext>
            </a:extLst>
          </p:cNvPr>
          <p:cNvSpPr>
            <a:spLocks noGrp="1"/>
          </p:cNvSpPr>
          <p:nvPr>
            <p:ph idx="1"/>
          </p:nvPr>
        </p:nvSpPr>
        <p:spPr/>
        <p:txBody>
          <a:bodyPr/>
          <a:lstStyle/>
          <a:p>
            <a:pPr marL="502920" indent="-457200">
              <a:buFont typeface="+mj-lt"/>
              <a:buAutoNum type="arabicPeriod"/>
            </a:pPr>
            <a:r>
              <a:rPr lang="en-US" dirty="0"/>
              <a:t>MOSSE – </a:t>
            </a:r>
            <a:r>
              <a:rPr lang="ru-RU" dirty="0"/>
              <a:t>в среднем 1500 </a:t>
            </a:r>
            <a:r>
              <a:rPr lang="en-US" dirty="0"/>
              <a:t>FPS</a:t>
            </a:r>
          </a:p>
          <a:p>
            <a:pPr marL="502920" indent="-457200">
              <a:buFont typeface="+mj-lt"/>
              <a:buAutoNum type="arabicPeriod"/>
            </a:pPr>
            <a:r>
              <a:rPr lang="en-US" dirty="0"/>
              <a:t>KCF – </a:t>
            </a:r>
            <a:r>
              <a:rPr lang="ru-RU" dirty="0"/>
              <a:t>в среднем 110 </a:t>
            </a:r>
            <a:r>
              <a:rPr lang="en-US" dirty="0"/>
              <a:t>FPS</a:t>
            </a:r>
          </a:p>
          <a:p>
            <a:pPr marL="502920" indent="-457200">
              <a:buFont typeface="+mj-lt"/>
              <a:buAutoNum type="arabicPeriod"/>
            </a:pPr>
            <a:r>
              <a:rPr lang="en-US" dirty="0"/>
              <a:t>CSRT – </a:t>
            </a:r>
            <a:r>
              <a:rPr lang="ru-RU" dirty="0"/>
              <a:t>в среднем 3</a:t>
            </a:r>
            <a:r>
              <a:rPr lang="en-US" dirty="0"/>
              <a:t>5</a:t>
            </a:r>
            <a:r>
              <a:rPr lang="ru-RU" dirty="0"/>
              <a:t> </a:t>
            </a:r>
            <a:r>
              <a:rPr lang="en-US" dirty="0"/>
              <a:t>FPS</a:t>
            </a:r>
            <a:endParaRPr lang="ru-RU" dirty="0"/>
          </a:p>
          <a:p>
            <a:pPr marL="502920" indent="-457200">
              <a:buFont typeface="+mj-lt"/>
              <a:buAutoNum type="arabicPeriod"/>
            </a:pPr>
            <a:endParaRPr lang="en-US" dirty="0"/>
          </a:p>
        </p:txBody>
      </p:sp>
    </p:spTree>
    <p:extLst>
      <p:ext uri="{BB962C8B-B14F-4D97-AF65-F5344CB8AC3E}">
        <p14:creationId xmlns:p14="http://schemas.microsoft.com/office/powerpoint/2010/main" val="8113763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837AD3D-E90B-DF05-81CD-BEA49DFE35B0}"/>
              </a:ext>
            </a:extLst>
          </p:cNvPr>
          <p:cNvSpPr>
            <a:spLocks noGrp="1"/>
          </p:cNvSpPr>
          <p:nvPr>
            <p:ph type="title"/>
          </p:nvPr>
        </p:nvSpPr>
        <p:spPr>
          <a:xfrm>
            <a:off x="1143000" y="609600"/>
            <a:ext cx="9875520" cy="884903"/>
          </a:xfrm>
        </p:spPr>
        <p:txBody>
          <a:bodyPr>
            <a:normAutofit/>
          </a:bodyPr>
          <a:lstStyle/>
          <a:p>
            <a:pPr algn="ctr"/>
            <a:r>
              <a:rPr lang="ru-RU" dirty="0"/>
              <a:t>Оценка методов</a:t>
            </a:r>
          </a:p>
        </p:txBody>
      </p:sp>
      <p:graphicFrame>
        <p:nvGraphicFramePr>
          <p:cNvPr id="6" name="Объект 5">
            <a:extLst>
              <a:ext uri="{FF2B5EF4-FFF2-40B4-BE49-F238E27FC236}">
                <a16:creationId xmlns:a16="http://schemas.microsoft.com/office/drawing/2014/main" id="{30A7830F-98B3-451D-9850-FC8D0A184B25}"/>
              </a:ext>
            </a:extLst>
          </p:cNvPr>
          <p:cNvGraphicFramePr>
            <a:graphicFrameLocks noGrp="1"/>
          </p:cNvGraphicFramePr>
          <p:nvPr>
            <p:ph idx="1"/>
            <p:extLst>
              <p:ext uri="{D42A27DB-BD31-4B8C-83A1-F6EECF244321}">
                <p14:modId xmlns:p14="http://schemas.microsoft.com/office/powerpoint/2010/main" val="3032633273"/>
              </p:ext>
            </p:extLst>
          </p:nvPr>
        </p:nvGraphicFramePr>
        <p:xfrm>
          <a:off x="1143000" y="2057400"/>
          <a:ext cx="9872660" cy="2021840"/>
        </p:xfrm>
        <a:graphic>
          <a:graphicData uri="http://schemas.openxmlformats.org/drawingml/2006/table">
            <a:tbl>
              <a:tblPr firstRow="1" firstCol="1" bandRow="1">
                <a:tableStyleId>{073A0DAA-6AF3-43AB-8588-CEC1D06C72B9}</a:tableStyleId>
              </a:tblPr>
              <a:tblGrid>
                <a:gridCol w="1974532">
                  <a:extLst>
                    <a:ext uri="{9D8B030D-6E8A-4147-A177-3AD203B41FA5}">
                      <a16:colId xmlns:a16="http://schemas.microsoft.com/office/drawing/2014/main" val="4245809675"/>
                    </a:ext>
                  </a:extLst>
                </a:gridCol>
                <a:gridCol w="1974532">
                  <a:extLst>
                    <a:ext uri="{9D8B030D-6E8A-4147-A177-3AD203B41FA5}">
                      <a16:colId xmlns:a16="http://schemas.microsoft.com/office/drawing/2014/main" val="2354312051"/>
                    </a:ext>
                  </a:extLst>
                </a:gridCol>
                <a:gridCol w="1974532">
                  <a:extLst>
                    <a:ext uri="{9D8B030D-6E8A-4147-A177-3AD203B41FA5}">
                      <a16:colId xmlns:a16="http://schemas.microsoft.com/office/drawing/2014/main" val="450952292"/>
                    </a:ext>
                  </a:extLst>
                </a:gridCol>
                <a:gridCol w="1974532">
                  <a:extLst>
                    <a:ext uri="{9D8B030D-6E8A-4147-A177-3AD203B41FA5}">
                      <a16:colId xmlns:a16="http://schemas.microsoft.com/office/drawing/2014/main" val="1748210894"/>
                    </a:ext>
                  </a:extLst>
                </a:gridCol>
                <a:gridCol w="1974532">
                  <a:extLst>
                    <a:ext uri="{9D8B030D-6E8A-4147-A177-3AD203B41FA5}">
                      <a16:colId xmlns:a16="http://schemas.microsoft.com/office/drawing/2014/main" val="1521508486"/>
                    </a:ext>
                  </a:extLst>
                </a:gridCol>
              </a:tblGrid>
              <a:tr h="370840">
                <a:tc>
                  <a:txBody>
                    <a:bodyPr/>
                    <a:lstStyle/>
                    <a:p>
                      <a:endParaRPr lang="ru-RU" dirty="0"/>
                    </a:p>
                  </a:txBody>
                  <a:tcPr/>
                </a:tc>
                <a:tc>
                  <a:txBody>
                    <a:bodyPr/>
                    <a:lstStyle/>
                    <a:p>
                      <a:r>
                        <a:rPr lang="ru-RU" dirty="0"/>
                        <a:t>Отсутствие ложных срабатываний</a:t>
                      </a:r>
                    </a:p>
                  </a:txBody>
                  <a:tcPr/>
                </a:tc>
                <a:tc>
                  <a:txBody>
                    <a:bodyPr/>
                    <a:lstStyle/>
                    <a:p>
                      <a:r>
                        <a:rPr lang="ru-RU" dirty="0"/>
                        <a:t>Возврат после выхода за экран или перекрытия</a:t>
                      </a:r>
                    </a:p>
                  </a:txBody>
                  <a:tcPr/>
                </a:tc>
                <a:tc>
                  <a:txBody>
                    <a:bodyPr/>
                    <a:lstStyle/>
                    <a:p>
                      <a:r>
                        <a:rPr lang="ru-RU" dirty="0"/>
                        <a:t>Скорость обработки</a:t>
                      </a:r>
                    </a:p>
                  </a:txBody>
                  <a:tcPr/>
                </a:tc>
                <a:tc>
                  <a:txBody>
                    <a:bodyPr/>
                    <a:lstStyle/>
                    <a:p>
                      <a:r>
                        <a:rPr lang="ru-RU" dirty="0"/>
                        <a:t>Устойчивость к изменению масштаба</a:t>
                      </a:r>
                    </a:p>
                  </a:txBody>
                  <a:tcPr/>
                </a:tc>
                <a:extLst>
                  <a:ext uri="{0D108BD9-81ED-4DB2-BD59-A6C34878D82A}">
                    <a16:rowId xmlns:a16="http://schemas.microsoft.com/office/drawing/2014/main" val="4012132160"/>
                  </a:ext>
                </a:extLst>
              </a:tr>
              <a:tr h="370840">
                <a:tc>
                  <a:txBody>
                    <a:bodyPr/>
                    <a:lstStyle/>
                    <a:p>
                      <a:r>
                        <a:rPr lang="en-US" dirty="0"/>
                        <a:t>CSRT</a:t>
                      </a:r>
                      <a:endParaRPr lang="ru-RU" dirty="0"/>
                    </a:p>
                  </a:txBody>
                  <a:tcPr/>
                </a:tc>
                <a:tc>
                  <a:txBody>
                    <a:bodyPr/>
                    <a:lstStyle/>
                    <a:p>
                      <a:r>
                        <a:rPr lang="en-US" dirty="0"/>
                        <a:t>★★☆☆☆</a:t>
                      </a:r>
                      <a:endParaRPr lang="ru-RU" dirty="0"/>
                    </a:p>
                  </a:txBody>
                  <a:tcPr/>
                </a:tc>
                <a:tc>
                  <a:txBody>
                    <a:bodyPr/>
                    <a:lstStyle/>
                    <a:p>
                      <a:r>
                        <a:rPr lang="en-US" dirty="0"/>
                        <a:t>★★★☆☆</a:t>
                      </a:r>
                      <a:endParaRPr lang="ru-RU" dirty="0"/>
                    </a:p>
                  </a:txBody>
                  <a:tcPr/>
                </a:tc>
                <a:tc>
                  <a:txBody>
                    <a:bodyPr/>
                    <a:lstStyle/>
                    <a:p>
                      <a:r>
                        <a:rPr lang="en-US" dirty="0"/>
                        <a:t>★★☆☆☆</a:t>
                      </a:r>
                      <a:endParaRPr lang="ru-RU" dirty="0"/>
                    </a:p>
                  </a:txBody>
                  <a:tcPr/>
                </a:tc>
                <a:tc>
                  <a:txBody>
                    <a:bodyPr/>
                    <a:lstStyle/>
                    <a:p>
                      <a:r>
                        <a:rPr lang="en-US" dirty="0"/>
                        <a:t>★★★★★</a:t>
                      </a:r>
                      <a:endParaRPr lang="ru-RU" dirty="0"/>
                    </a:p>
                  </a:txBody>
                  <a:tcPr/>
                </a:tc>
                <a:extLst>
                  <a:ext uri="{0D108BD9-81ED-4DB2-BD59-A6C34878D82A}">
                    <a16:rowId xmlns:a16="http://schemas.microsoft.com/office/drawing/2014/main" val="4152774259"/>
                  </a:ext>
                </a:extLst>
              </a:tr>
              <a:tr h="370840">
                <a:tc>
                  <a:txBody>
                    <a:bodyPr/>
                    <a:lstStyle/>
                    <a:p>
                      <a:r>
                        <a:rPr lang="en-US" dirty="0"/>
                        <a:t>KCF</a:t>
                      </a:r>
                      <a:endParaRPr lang="ru-RU"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endParaRPr lang="ru-RU" dirty="0"/>
                    </a:p>
                  </a:txBody>
                  <a:tcPr/>
                </a:tc>
                <a:tc>
                  <a:txBody>
                    <a:bodyPr/>
                    <a:lstStyle/>
                    <a:p>
                      <a:r>
                        <a:rPr lang="en-US" dirty="0"/>
                        <a:t>★★★★☆</a:t>
                      </a:r>
                      <a:endParaRPr lang="ru-RU" dirty="0"/>
                    </a:p>
                  </a:txBody>
                  <a:tcPr/>
                </a:tc>
                <a:tc>
                  <a:txBody>
                    <a:bodyPr/>
                    <a:lstStyle/>
                    <a:p>
                      <a:r>
                        <a:rPr lang="en-US" dirty="0"/>
                        <a:t>★★★★☆</a:t>
                      </a:r>
                      <a:endParaRPr lang="ru-RU" dirty="0"/>
                    </a:p>
                  </a:txBody>
                  <a:tcPr/>
                </a:tc>
                <a:tc>
                  <a:txBody>
                    <a:bodyPr/>
                    <a:lstStyle/>
                    <a:p>
                      <a:r>
                        <a:rPr lang="en-US" dirty="0"/>
                        <a:t>★★☆☆☆</a:t>
                      </a:r>
                      <a:endParaRPr lang="ru-RU" dirty="0"/>
                    </a:p>
                  </a:txBody>
                  <a:tcPr/>
                </a:tc>
                <a:extLst>
                  <a:ext uri="{0D108BD9-81ED-4DB2-BD59-A6C34878D82A}">
                    <a16:rowId xmlns:a16="http://schemas.microsoft.com/office/drawing/2014/main" val="1177339218"/>
                  </a:ext>
                </a:extLst>
              </a:tr>
              <a:tr h="192385">
                <a:tc>
                  <a:txBody>
                    <a:bodyPr/>
                    <a:lstStyle/>
                    <a:p>
                      <a:r>
                        <a:rPr lang="en-US" dirty="0"/>
                        <a:t>MOSSE</a:t>
                      </a:r>
                      <a:endParaRPr lang="ru-RU"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endParaRPr lang="ru-RU" dirty="0"/>
                    </a:p>
                  </a:txBody>
                  <a:tcPr/>
                </a:tc>
                <a:tc>
                  <a:txBody>
                    <a:bodyPr/>
                    <a:lstStyle/>
                    <a:p>
                      <a:r>
                        <a:rPr lang="en-US" dirty="0"/>
                        <a:t>★★★★★</a:t>
                      </a:r>
                      <a:endParaRPr lang="ru-RU" dirty="0"/>
                    </a:p>
                  </a:txBody>
                  <a:tcPr/>
                </a:tc>
                <a:tc>
                  <a:txBody>
                    <a:bodyPr/>
                    <a:lstStyle/>
                    <a:p>
                      <a:r>
                        <a:rPr lang="en-US" dirty="0"/>
                        <a:t>★★★★★</a:t>
                      </a:r>
                      <a:endParaRPr lang="ru-RU" dirty="0"/>
                    </a:p>
                  </a:txBody>
                  <a:tcPr/>
                </a:tc>
                <a:tc>
                  <a:txBody>
                    <a:bodyPr/>
                    <a:lstStyle/>
                    <a:p>
                      <a:r>
                        <a:rPr lang="en-US" dirty="0"/>
                        <a:t>★★☆☆☆</a:t>
                      </a:r>
                      <a:endParaRPr lang="ru-RU" dirty="0"/>
                    </a:p>
                  </a:txBody>
                  <a:tcPr/>
                </a:tc>
                <a:extLst>
                  <a:ext uri="{0D108BD9-81ED-4DB2-BD59-A6C34878D82A}">
                    <a16:rowId xmlns:a16="http://schemas.microsoft.com/office/drawing/2014/main" val="3028432245"/>
                  </a:ext>
                </a:extLst>
              </a:tr>
            </a:tbl>
          </a:graphicData>
        </a:graphic>
      </p:graphicFrame>
    </p:spTree>
    <p:extLst>
      <p:ext uri="{BB962C8B-B14F-4D97-AF65-F5344CB8AC3E}">
        <p14:creationId xmlns:p14="http://schemas.microsoft.com/office/powerpoint/2010/main" val="30286619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837AD3D-E90B-DF05-81CD-BEA49DFE35B0}"/>
              </a:ext>
            </a:extLst>
          </p:cNvPr>
          <p:cNvSpPr>
            <a:spLocks noGrp="1"/>
          </p:cNvSpPr>
          <p:nvPr>
            <p:ph type="title"/>
          </p:nvPr>
        </p:nvSpPr>
        <p:spPr>
          <a:xfrm>
            <a:off x="1158240" y="457200"/>
            <a:ext cx="9875520" cy="884903"/>
          </a:xfrm>
        </p:spPr>
        <p:txBody>
          <a:bodyPr>
            <a:normAutofit/>
          </a:bodyPr>
          <a:lstStyle/>
          <a:p>
            <a:pPr algn="ctr"/>
            <a:r>
              <a:rPr lang="ru-RU" dirty="0"/>
              <a:t>Общий принцип работы трекинга</a:t>
            </a:r>
          </a:p>
        </p:txBody>
      </p:sp>
      <p:sp>
        <p:nvSpPr>
          <p:cNvPr id="5" name="Объект 4">
            <a:extLst>
              <a:ext uri="{FF2B5EF4-FFF2-40B4-BE49-F238E27FC236}">
                <a16:creationId xmlns:a16="http://schemas.microsoft.com/office/drawing/2014/main" id="{F72F2BE0-62E8-8C45-396C-3FD45B5DD364}"/>
              </a:ext>
            </a:extLst>
          </p:cNvPr>
          <p:cNvSpPr>
            <a:spLocks noGrp="1"/>
          </p:cNvSpPr>
          <p:nvPr>
            <p:ph idx="1"/>
          </p:nvPr>
        </p:nvSpPr>
        <p:spPr>
          <a:xfrm>
            <a:off x="491613" y="1484671"/>
            <a:ext cx="11208774" cy="4866967"/>
          </a:xfrm>
        </p:spPr>
        <p:txBody>
          <a:bodyPr>
            <a:noAutofit/>
          </a:bodyPr>
          <a:lstStyle/>
          <a:p>
            <a:pPr marL="45720" indent="0" algn="just">
              <a:buNone/>
            </a:pPr>
            <a:r>
              <a:rPr lang="ru-RU" sz="2000" dirty="0"/>
              <a:t>При отслеживании наша цель - найти объект в текущем кадре, если мы успешно отследили его во всех (или почти во всех) предыдущих кадрах.</a:t>
            </a:r>
          </a:p>
          <a:p>
            <a:pPr marL="45720" indent="0" algn="just">
              <a:buNone/>
            </a:pPr>
            <a:r>
              <a:rPr lang="ru-RU" sz="2000" dirty="0"/>
              <a:t>Поскольку мы отслеживали объект до текущего кадра, мы знаем, как он двигался. Другими словами, мы знаем параметры модели движения. </a:t>
            </a:r>
            <a:r>
              <a:rPr lang="ru-RU" sz="2000" b="1" dirty="0"/>
              <a:t>Модель движения </a:t>
            </a:r>
            <a:r>
              <a:rPr lang="ru-RU" sz="2000" dirty="0"/>
              <a:t>– это просто модный способ сказать, что вы знаете местоположение, скорость и направление движения объекта в предыдущих кадрах. Если бы вы больше ничего не знали об объекте, вы могли бы предсказать его новое местоположение на основе текущей модели движения, и вы были бы довольно близки к тому, где находится новое местоположение объекта.</a:t>
            </a:r>
          </a:p>
          <a:p>
            <a:pPr marL="45720" indent="0" algn="just">
              <a:buNone/>
            </a:pPr>
            <a:r>
              <a:rPr lang="ru-RU" sz="2000" dirty="0"/>
              <a:t>Но у нас есть больше информации, чем просто движение объекта. Мы знаем, как объект выглядел в каждом из предыдущих кадров. Другими словами, мы можем построить </a:t>
            </a:r>
            <a:r>
              <a:rPr lang="ru-RU" sz="2000" b="1" dirty="0"/>
              <a:t>модель внешнего вида</a:t>
            </a:r>
            <a:r>
              <a:rPr lang="ru-RU" sz="2000" dirty="0"/>
              <a:t>, которая кодирует то, как выглядит объект. Эта модель внешнего вида может быть использована для поиска в небольшой окрестности местоположения, предсказанного моделью движения, чтобы более точно предсказать местоположение объекта.</a:t>
            </a:r>
          </a:p>
          <a:p>
            <a:pPr marL="45720" indent="0" algn="just">
              <a:buNone/>
            </a:pPr>
            <a:r>
              <a:rPr lang="ru-RU" sz="2000" u="sng" dirty="0"/>
              <a:t>Модель движения </a:t>
            </a:r>
            <a:r>
              <a:rPr lang="ru-RU" sz="2000" b="1" u="sng" dirty="0"/>
              <a:t>предсказывает приблизительное местоположение </a:t>
            </a:r>
            <a:r>
              <a:rPr lang="ru-RU" sz="2000" u="sng" dirty="0"/>
              <a:t>объекта. Модель внешнего вида </a:t>
            </a:r>
            <a:r>
              <a:rPr lang="ru-RU" sz="2000" b="1" u="sng" dirty="0"/>
              <a:t>корректирует эту оценку</a:t>
            </a:r>
            <a:r>
              <a:rPr lang="ru-RU" sz="2000" u="sng" dirty="0"/>
              <a:t>, чтобы получить более точную оценку на основе внешнего вида.</a:t>
            </a:r>
          </a:p>
        </p:txBody>
      </p:sp>
    </p:spTree>
    <p:extLst>
      <p:ext uri="{BB962C8B-B14F-4D97-AF65-F5344CB8AC3E}">
        <p14:creationId xmlns:p14="http://schemas.microsoft.com/office/powerpoint/2010/main" val="9977434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837AD3D-E90B-DF05-81CD-BEA49DFE35B0}"/>
              </a:ext>
            </a:extLst>
          </p:cNvPr>
          <p:cNvSpPr>
            <a:spLocks noGrp="1"/>
          </p:cNvSpPr>
          <p:nvPr>
            <p:ph type="title"/>
          </p:nvPr>
        </p:nvSpPr>
        <p:spPr>
          <a:xfrm>
            <a:off x="1158240" y="457200"/>
            <a:ext cx="9875520" cy="884903"/>
          </a:xfrm>
        </p:spPr>
        <p:txBody>
          <a:bodyPr>
            <a:normAutofit/>
          </a:bodyPr>
          <a:lstStyle/>
          <a:p>
            <a:pPr algn="ctr"/>
            <a:r>
              <a:rPr lang="ru-RU" dirty="0"/>
              <a:t>Общий принцип работы трекинга</a:t>
            </a:r>
          </a:p>
        </p:txBody>
      </p:sp>
      <p:sp>
        <p:nvSpPr>
          <p:cNvPr id="5" name="Объект 4">
            <a:extLst>
              <a:ext uri="{FF2B5EF4-FFF2-40B4-BE49-F238E27FC236}">
                <a16:creationId xmlns:a16="http://schemas.microsoft.com/office/drawing/2014/main" id="{F72F2BE0-62E8-8C45-396C-3FD45B5DD364}"/>
              </a:ext>
            </a:extLst>
          </p:cNvPr>
          <p:cNvSpPr>
            <a:spLocks noGrp="1"/>
          </p:cNvSpPr>
          <p:nvPr>
            <p:ph idx="1"/>
          </p:nvPr>
        </p:nvSpPr>
        <p:spPr>
          <a:xfrm>
            <a:off x="491613" y="1484671"/>
            <a:ext cx="11208774" cy="4866967"/>
          </a:xfrm>
        </p:spPr>
        <p:txBody>
          <a:bodyPr>
            <a:noAutofit/>
          </a:bodyPr>
          <a:lstStyle/>
          <a:p>
            <a:pPr marL="45720" indent="0" algn="just">
              <a:buNone/>
            </a:pPr>
            <a:r>
              <a:rPr lang="ru-RU" sz="2000" dirty="0"/>
              <a:t>Если бы объект был очень простым и не сильно менял свой внешний вид, мы могли бы использовать простой шаблон в качестве модели внешнего вида и искать этот шаблон. Однако реальная жизнь не так проста. Внешний вид объекта может сильно меняться. Чтобы решить эту проблему, во многих современных трекерах модель внешнего вида представляет собой классификатор, который обучается в режиме онлайн.</a:t>
            </a:r>
          </a:p>
          <a:p>
            <a:pPr marL="45720" indent="0" algn="just">
              <a:buNone/>
            </a:pPr>
            <a:r>
              <a:rPr lang="ru-RU" sz="2000" dirty="0"/>
              <a:t>Задача классификатора - классифицировать прямоугольную область изображения как объект или фон. Классификатор принимает на вход фрагмент изображения и выдает оценку от 0 до 1, показывающую вероятность того, что фрагмент изображения содержит объект. Оценка равна 0, если он абсолютно уверен в том, что участок изображения является фоном, и 1, если он абсолютно уверен в том, что участок является объектом.</a:t>
            </a:r>
          </a:p>
          <a:p>
            <a:pPr marL="45720" indent="0" algn="just">
              <a:buNone/>
            </a:pPr>
            <a:r>
              <a:rPr lang="ru-RU" sz="2000" dirty="0"/>
              <a:t>В машинном обучении мы используем слово «</a:t>
            </a:r>
            <a:r>
              <a:rPr lang="ru-RU" sz="2000" b="1" dirty="0"/>
              <a:t>онлайн</a:t>
            </a:r>
            <a:r>
              <a:rPr lang="ru-RU" sz="2000" dirty="0"/>
              <a:t>» для обозначения алгоритмов, которые </a:t>
            </a:r>
            <a:r>
              <a:rPr lang="ru-RU" sz="2000" b="1" dirty="0"/>
              <a:t>обучаются на лету во время выполнения</a:t>
            </a:r>
            <a:r>
              <a:rPr lang="ru-RU" sz="2000" dirty="0"/>
              <a:t>. Для обучения автономного классификатора могут потребоваться тысячи примеров, в то время как онлайн-классификатор обычно обучается на очень небольшом количестве примеров во время работы.</a:t>
            </a:r>
          </a:p>
        </p:txBody>
      </p:sp>
    </p:spTree>
    <p:extLst>
      <p:ext uri="{BB962C8B-B14F-4D97-AF65-F5344CB8AC3E}">
        <p14:creationId xmlns:p14="http://schemas.microsoft.com/office/powerpoint/2010/main" val="7345258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837AD3D-E90B-DF05-81CD-BEA49DFE35B0}"/>
              </a:ext>
            </a:extLst>
          </p:cNvPr>
          <p:cNvSpPr>
            <a:spLocks noGrp="1"/>
          </p:cNvSpPr>
          <p:nvPr>
            <p:ph type="title"/>
          </p:nvPr>
        </p:nvSpPr>
        <p:spPr>
          <a:xfrm>
            <a:off x="776748" y="457200"/>
            <a:ext cx="10638504" cy="884903"/>
          </a:xfrm>
        </p:spPr>
        <p:txBody>
          <a:bodyPr>
            <a:normAutofit/>
          </a:bodyPr>
          <a:lstStyle/>
          <a:p>
            <a:pPr algn="ctr"/>
            <a:r>
              <a:rPr lang="ru-RU" dirty="0"/>
              <a:t>Описание метода </a:t>
            </a:r>
            <a:r>
              <a:rPr lang="en-US" dirty="0"/>
              <a:t>MOSSE</a:t>
            </a:r>
            <a:endParaRPr lang="ru-RU" dirty="0"/>
          </a:p>
        </p:txBody>
      </p:sp>
      <p:sp>
        <p:nvSpPr>
          <p:cNvPr id="5" name="Объект 4">
            <a:extLst>
              <a:ext uri="{FF2B5EF4-FFF2-40B4-BE49-F238E27FC236}">
                <a16:creationId xmlns:a16="http://schemas.microsoft.com/office/drawing/2014/main" id="{F72F2BE0-62E8-8C45-396C-3FD45B5DD364}"/>
              </a:ext>
            </a:extLst>
          </p:cNvPr>
          <p:cNvSpPr>
            <a:spLocks noGrp="1"/>
          </p:cNvSpPr>
          <p:nvPr>
            <p:ph idx="1"/>
          </p:nvPr>
        </p:nvSpPr>
        <p:spPr>
          <a:xfrm>
            <a:off x="491613" y="1484671"/>
            <a:ext cx="11208774" cy="4866967"/>
          </a:xfrm>
        </p:spPr>
        <p:txBody>
          <a:bodyPr>
            <a:noAutofit/>
          </a:bodyPr>
          <a:lstStyle/>
          <a:p>
            <a:pPr marL="45720" indent="0" algn="just">
              <a:buNone/>
            </a:pPr>
            <a:r>
              <a:rPr lang="ru-RU" sz="1800" dirty="0"/>
              <a:t>Система отслеживания объектов с минимальной выходной суммой квадратных ошибок (MOSSE, </a:t>
            </a:r>
            <a:r>
              <a:rPr lang="en-US" sz="1800" dirty="0"/>
              <a:t>Minimum Output Sum of Squared Error</a:t>
            </a:r>
            <a:r>
              <a:rPr lang="ru-RU" sz="1800" dirty="0"/>
              <a:t>) основан на вычислении адаптивных корреляций в пространстве Фурье. Метод MOSSE устойчив к изменениям освещения, масштаба, положения и нежёстким деформациям. Трекер MOSSE также работает с высокой скоростью (450 кадров в секунду и даже больше). К положительным моментам можно добавить, что он так же точен, как и другие сложные трекеры, и гораздо быстрее. Но по точности он отстает от трекеров на основе глубокого обучения.</a:t>
            </a:r>
          </a:p>
          <a:p>
            <a:pPr marL="45720" indent="0" algn="just">
              <a:buNone/>
            </a:pPr>
            <a:endParaRPr lang="ru-RU" sz="1800" dirty="0"/>
          </a:p>
          <a:p>
            <a:pPr marL="45720" indent="0" algn="just">
              <a:buNone/>
            </a:pPr>
            <a:r>
              <a:rPr lang="ru-RU" sz="1800" dirty="0"/>
              <a:t>Используемые библиотеки:</a:t>
            </a:r>
          </a:p>
          <a:p>
            <a:pPr algn="just"/>
            <a:r>
              <a:rPr lang="en-US" sz="1800" dirty="0"/>
              <a:t>OpenCV – </a:t>
            </a:r>
            <a:r>
              <a:rPr lang="ru-RU" sz="1800" dirty="0"/>
              <a:t>для открытия изображения, преобразования в градации серого</a:t>
            </a:r>
            <a:r>
              <a:rPr lang="en-US" sz="1800" dirty="0"/>
              <a:t>, </a:t>
            </a:r>
            <a:r>
              <a:rPr lang="ru-RU" sz="1800" dirty="0"/>
              <a:t>изменения размера изображения, показа видео, записи видео, выбора </a:t>
            </a:r>
            <a:r>
              <a:rPr lang="en-US" sz="1800" dirty="0"/>
              <a:t>ROI</a:t>
            </a:r>
            <a:r>
              <a:rPr lang="ru-RU" sz="1800" dirty="0"/>
              <a:t>.</a:t>
            </a:r>
            <a:endParaRPr lang="en-US" sz="1800" dirty="0"/>
          </a:p>
          <a:p>
            <a:pPr algn="just"/>
            <a:r>
              <a:rPr lang="en-US" sz="1800" dirty="0"/>
              <a:t>NumPy – </a:t>
            </a:r>
            <a:r>
              <a:rPr lang="ru-RU" sz="1800" dirty="0"/>
              <a:t>для работы с массивами, преобразования Фурье.</a:t>
            </a:r>
          </a:p>
          <a:p>
            <a:pPr marL="45720" indent="0" algn="just">
              <a:buNone/>
            </a:pPr>
            <a:endParaRPr lang="ru-RU" sz="1800" dirty="0"/>
          </a:p>
          <a:p>
            <a:pPr marL="45720" indent="0" algn="just">
              <a:buNone/>
            </a:pPr>
            <a:r>
              <a:rPr lang="ru-RU" sz="1800" dirty="0"/>
              <a:t>Был создан класс </a:t>
            </a:r>
            <a:r>
              <a:rPr lang="en-US" sz="1800" dirty="0" err="1"/>
              <a:t>Mosse</a:t>
            </a:r>
            <a:r>
              <a:rPr lang="en-US" sz="1800" dirty="0"/>
              <a:t> </a:t>
            </a:r>
            <a:r>
              <a:rPr lang="ru-RU" sz="1800" dirty="0"/>
              <a:t>с публичными методами </a:t>
            </a:r>
            <a:r>
              <a:rPr lang="en-US" sz="1800" dirty="0" err="1"/>
              <a:t>init</a:t>
            </a:r>
            <a:r>
              <a:rPr lang="en-US" sz="1800" dirty="0"/>
              <a:t> </a:t>
            </a:r>
            <a:r>
              <a:rPr lang="ru-RU" sz="1800" dirty="0"/>
              <a:t>и </a:t>
            </a:r>
            <a:r>
              <a:rPr lang="en-US" sz="1800" dirty="0"/>
              <a:t>update</a:t>
            </a:r>
            <a:r>
              <a:rPr lang="ru-RU" sz="1800" dirty="0"/>
              <a:t>, а также вспомогательными функциями.</a:t>
            </a:r>
          </a:p>
          <a:p>
            <a:pPr marL="45720" indent="0" algn="just">
              <a:buNone/>
            </a:pPr>
            <a:r>
              <a:rPr lang="ru-RU" sz="1800" dirty="0"/>
              <a:t>Формулы в научной статье в файле </a:t>
            </a:r>
            <a:r>
              <a:rPr lang="en-US" sz="1800" dirty="0"/>
              <a:t>bolme_cvpr10.pdf</a:t>
            </a:r>
            <a:endParaRPr lang="ru-RU" sz="1800" dirty="0"/>
          </a:p>
        </p:txBody>
      </p:sp>
    </p:spTree>
    <p:extLst>
      <p:ext uri="{BB962C8B-B14F-4D97-AF65-F5344CB8AC3E}">
        <p14:creationId xmlns:p14="http://schemas.microsoft.com/office/powerpoint/2010/main" val="24644701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837AD3D-E90B-DF05-81CD-BEA49DFE35B0}"/>
              </a:ext>
            </a:extLst>
          </p:cNvPr>
          <p:cNvSpPr>
            <a:spLocks noGrp="1"/>
          </p:cNvSpPr>
          <p:nvPr>
            <p:ph type="title"/>
          </p:nvPr>
        </p:nvSpPr>
        <p:spPr>
          <a:xfrm>
            <a:off x="776748" y="457200"/>
            <a:ext cx="10638504" cy="884903"/>
          </a:xfrm>
        </p:spPr>
        <p:txBody>
          <a:bodyPr>
            <a:normAutofit fontScale="90000"/>
          </a:bodyPr>
          <a:lstStyle/>
          <a:p>
            <a:pPr algn="ctr"/>
            <a:r>
              <a:rPr lang="ru-RU" dirty="0"/>
              <a:t>Сравнение нашей реализации с библиотечной</a:t>
            </a:r>
          </a:p>
        </p:txBody>
      </p:sp>
      <p:sp>
        <p:nvSpPr>
          <p:cNvPr id="5" name="Объект 4">
            <a:extLst>
              <a:ext uri="{FF2B5EF4-FFF2-40B4-BE49-F238E27FC236}">
                <a16:creationId xmlns:a16="http://schemas.microsoft.com/office/drawing/2014/main" id="{F72F2BE0-62E8-8C45-396C-3FD45B5DD364}"/>
              </a:ext>
            </a:extLst>
          </p:cNvPr>
          <p:cNvSpPr>
            <a:spLocks noGrp="1"/>
          </p:cNvSpPr>
          <p:nvPr>
            <p:ph idx="1"/>
          </p:nvPr>
        </p:nvSpPr>
        <p:spPr>
          <a:xfrm>
            <a:off x="491613" y="1484671"/>
            <a:ext cx="11208774" cy="4866967"/>
          </a:xfrm>
        </p:spPr>
        <p:txBody>
          <a:bodyPr>
            <a:noAutofit/>
          </a:bodyPr>
          <a:lstStyle/>
          <a:p>
            <a:pPr marL="45720" indent="0" algn="just">
              <a:buNone/>
            </a:pPr>
            <a:r>
              <a:rPr lang="ru-RU" sz="2000" dirty="0"/>
              <a:t>Наша реализация метода </a:t>
            </a:r>
            <a:r>
              <a:rPr lang="en-US" sz="2000" dirty="0"/>
              <a:t>MOSSE </a:t>
            </a:r>
            <a:r>
              <a:rPr lang="ru-RU" sz="2000" dirty="0"/>
              <a:t>по точности не уступает реализации того же самого метода из библиотеки </a:t>
            </a:r>
            <a:r>
              <a:rPr lang="en-US" sz="2000" dirty="0"/>
              <a:t>OpenCV</a:t>
            </a:r>
            <a:r>
              <a:rPr lang="ru-RU" sz="2000" dirty="0"/>
              <a:t>, однако она уступает по скорости примерно в 3-5 раз, поскольку алгоритм написан на интерпретируемом языке </a:t>
            </a:r>
            <a:r>
              <a:rPr lang="en-US" sz="2000" dirty="0"/>
              <a:t>Python, </a:t>
            </a:r>
            <a:r>
              <a:rPr lang="ru-RU" sz="2000" dirty="0"/>
              <a:t>а библиотечная реализация – на компилируемом языке.</a:t>
            </a:r>
          </a:p>
        </p:txBody>
      </p:sp>
    </p:spTree>
    <p:extLst>
      <p:ext uri="{BB962C8B-B14F-4D97-AF65-F5344CB8AC3E}">
        <p14:creationId xmlns:p14="http://schemas.microsoft.com/office/powerpoint/2010/main" val="15058639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837AD3D-E90B-DF05-81CD-BEA49DFE35B0}"/>
              </a:ext>
            </a:extLst>
          </p:cNvPr>
          <p:cNvSpPr>
            <a:spLocks noGrp="1"/>
          </p:cNvSpPr>
          <p:nvPr>
            <p:ph type="title" idx="4294967295"/>
          </p:nvPr>
        </p:nvSpPr>
        <p:spPr>
          <a:xfrm>
            <a:off x="1112837" y="1966119"/>
            <a:ext cx="9966325" cy="2925762"/>
          </a:xfrm>
        </p:spPr>
        <p:txBody>
          <a:bodyPr>
            <a:normAutofit/>
          </a:bodyPr>
          <a:lstStyle/>
          <a:p>
            <a:pPr algn="ctr"/>
            <a:r>
              <a:rPr lang="en-US" dirty="0"/>
              <a:t>The End.</a:t>
            </a:r>
            <a:endParaRPr lang="ru-RU" dirty="0"/>
          </a:p>
        </p:txBody>
      </p:sp>
    </p:spTree>
    <p:extLst>
      <p:ext uri="{BB962C8B-B14F-4D97-AF65-F5344CB8AC3E}">
        <p14:creationId xmlns:p14="http://schemas.microsoft.com/office/powerpoint/2010/main" val="4641795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837AD3D-E90B-DF05-81CD-BEA49DFE35B0}"/>
              </a:ext>
            </a:extLst>
          </p:cNvPr>
          <p:cNvSpPr>
            <a:spLocks noGrp="1"/>
          </p:cNvSpPr>
          <p:nvPr>
            <p:ph type="title"/>
          </p:nvPr>
        </p:nvSpPr>
        <p:spPr>
          <a:xfrm>
            <a:off x="1143000" y="609600"/>
            <a:ext cx="9875520" cy="884903"/>
          </a:xfrm>
        </p:spPr>
        <p:txBody>
          <a:bodyPr>
            <a:normAutofit/>
          </a:bodyPr>
          <a:lstStyle/>
          <a:p>
            <a:pPr algn="ctr"/>
            <a:r>
              <a:rPr lang="ru-RU" dirty="0"/>
              <a:t>Информация о видео</a:t>
            </a:r>
          </a:p>
        </p:txBody>
      </p:sp>
      <p:graphicFrame>
        <p:nvGraphicFramePr>
          <p:cNvPr id="4" name="Объект 3">
            <a:extLst>
              <a:ext uri="{FF2B5EF4-FFF2-40B4-BE49-F238E27FC236}">
                <a16:creationId xmlns:a16="http://schemas.microsoft.com/office/drawing/2014/main" id="{7C85BCDE-BE8E-E0E4-C25E-573C2E068662}"/>
              </a:ext>
            </a:extLst>
          </p:cNvPr>
          <p:cNvGraphicFramePr>
            <a:graphicFrameLocks noGrp="1"/>
          </p:cNvGraphicFramePr>
          <p:nvPr>
            <p:ph idx="1"/>
            <p:extLst>
              <p:ext uri="{D42A27DB-BD31-4B8C-83A1-F6EECF244321}">
                <p14:modId xmlns:p14="http://schemas.microsoft.com/office/powerpoint/2010/main" val="4105986437"/>
              </p:ext>
            </p:extLst>
          </p:nvPr>
        </p:nvGraphicFramePr>
        <p:xfrm>
          <a:off x="522539" y="1782097"/>
          <a:ext cx="11116441" cy="4348480"/>
        </p:xfrm>
        <a:graphic>
          <a:graphicData uri="http://schemas.openxmlformats.org/drawingml/2006/table">
            <a:tbl>
              <a:tblPr firstRow="1" bandRow="1">
                <a:tableStyleId>{073A0DAA-6AF3-43AB-8588-CEC1D06C72B9}</a:tableStyleId>
              </a:tblPr>
              <a:tblGrid>
                <a:gridCol w="1588063">
                  <a:extLst>
                    <a:ext uri="{9D8B030D-6E8A-4147-A177-3AD203B41FA5}">
                      <a16:colId xmlns:a16="http://schemas.microsoft.com/office/drawing/2014/main" val="2729218586"/>
                    </a:ext>
                  </a:extLst>
                </a:gridCol>
                <a:gridCol w="1232741">
                  <a:extLst>
                    <a:ext uri="{9D8B030D-6E8A-4147-A177-3AD203B41FA5}">
                      <a16:colId xmlns:a16="http://schemas.microsoft.com/office/drawing/2014/main" val="1786976312"/>
                    </a:ext>
                  </a:extLst>
                </a:gridCol>
                <a:gridCol w="642257">
                  <a:extLst>
                    <a:ext uri="{9D8B030D-6E8A-4147-A177-3AD203B41FA5}">
                      <a16:colId xmlns:a16="http://schemas.microsoft.com/office/drawing/2014/main" val="3789404058"/>
                    </a:ext>
                  </a:extLst>
                </a:gridCol>
                <a:gridCol w="903515">
                  <a:extLst>
                    <a:ext uri="{9D8B030D-6E8A-4147-A177-3AD203B41FA5}">
                      <a16:colId xmlns:a16="http://schemas.microsoft.com/office/drawing/2014/main" val="1512720526"/>
                    </a:ext>
                  </a:extLst>
                </a:gridCol>
                <a:gridCol w="1188649">
                  <a:extLst>
                    <a:ext uri="{9D8B030D-6E8A-4147-A177-3AD203B41FA5}">
                      <a16:colId xmlns:a16="http://schemas.microsoft.com/office/drawing/2014/main" val="465876227"/>
                    </a:ext>
                  </a:extLst>
                </a:gridCol>
                <a:gridCol w="1828800">
                  <a:extLst>
                    <a:ext uri="{9D8B030D-6E8A-4147-A177-3AD203B41FA5}">
                      <a16:colId xmlns:a16="http://schemas.microsoft.com/office/drawing/2014/main" val="3995303755"/>
                    </a:ext>
                  </a:extLst>
                </a:gridCol>
                <a:gridCol w="3732416">
                  <a:extLst>
                    <a:ext uri="{9D8B030D-6E8A-4147-A177-3AD203B41FA5}">
                      <a16:colId xmlns:a16="http://schemas.microsoft.com/office/drawing/2014/main" val="3048736114"/>
                    </a:ext>
                  </a:extLst>
                </a:gridCol>
              </a:tblGrid>
              <a:tr h="370840">
                <a:tc>
                  <a:txBody>
                    <a:bodyPr/>
                    <a:lstStyle/>
                    <a:p>
                      <a:pPr algn="ctr"/>
                      <a:r>
                        <a:rPr lang="ru-RU" dirty="0"/>
                        <a:t>Название</a:t>
                      </a:r>
                    </a:p>
                  </a:txBody>
                  <a:tcPr anchor="ctr"/>
                </a:tc>
                <a:tc>
                  <a:txBody>
                    <a:bodyPr/>
                    <a:lstStyle/>
                    <a:p>
                      <a:pPr algn="ctr"/>
                      <a:r>
                        <a:rPr lang="ru-RU" dirty="0" err="1"/>
                        <a:t>Разре-шение</a:t>
                      </a:r>
                      <a:endParaRPr lang="ru-RU" dirty="0"/>
                    </a:p>
                  </a:txBody>
                  <a:tcPr anchor="ctr"/>
                </a:tc>
                <a:tc>
                  <a:txBody>
                    <a:bodyPr/>
                    <a:lstStyle/>
                    <a:p>
                      <a:pPr algn="ctr"/>
                      <a:r>
                        <a:rPr lang="en-US" dirty="0"/>
                        <a:t>FPS</a:t>
                      </a:r>
                      <a:endParaRPr lang="ru-RU" dirty="0"/>
                    </a:p>
                  </a:txBody>
                  <a:tcPr anchor="ctr"/>
                </a:tc>
                <a:tc>
                  <a:txBody>
                    <a:bodyPr/>
                    <a:lstStyle/>
                    <a:p>
                      <a:pPr algn="ctr"/>
                      <a:r>
                        <a:rPr lang="ru-RU" dirty="0"/>
                        <a:t>Кодек</a:t>
                      </a:r>
                    </a:p>
                  </a:txBody>
                  <a:tcPr anchor="ctr"/>
                </a:tc>
                <a:tc>
                  <a:txBody>
                    <a:bodyPr/>
                    <a:lstStyle/>
                    <a:p>
                      <a:pPr algn="ctr"/>
                      <a:r>
                        <a:rPr lang="ru-RU" dirty="0" err="1"/>
                        <a:t>Длитель-ность</a:t>
                      </a:r>
                      <a:endParaRPr lang="ru-RU" dirty="0"/>
                    </a:p>
                  </a:txBody>
                  <a:tcPr anchor="ctr"/>
                </a:tc>
                <a:tc>
                  <a:txBody>
                    <a:bodyPr/>
                    <a:lstStyle/>
                    <a:p>
                      <a:pPr algn="ctr"/>
                      <a:r>
                        <a:rPr lang="ru-RU" dirty="0"/>
                        <a:t>Интенсивность объектов</a:t>
                      </a:r>
                    </a:p>
                  </a:txBody>
                  <a:tcPr anchor="ctr"/>
                </a:tc>
                <a:tc>
                  <a:txBody>
                    <a:bodyPr/>
                    <a:lstStyle/>
                    <a:p>
                      <a:pPr algn="ctr"/>
                      <a:r>
                        <a:rPr lang="ru-RU" dirty="0"/>
                        <a:t>Особенности</a:t>
                      </a:r>
                    </a:p>
                  </a:txBody>
                  <a:tcPr anchor="ctr"/>
                </a:tc>
                <a:extLst>
                  <a:ext uri="{0D108BD9-81ED-4DB2-BD59-A6C34878D82A}">
                    <a16:rowId xmlns:a16="http://schemas.microsoft.com/office/drawing/2014/main" val="746954949"/>
                  </a:ext>
                </a:extLst>
              </a:tr>
              <a:tr h="370840">
                <a:tc>
                  <a:txBody>
                    <a:bodyPr/>
                    <a:lstStyle/>
                    <a:p>
                      <a:pPr algn="ctr"/>
                      <a:r>
                        <a:rPr lang="en-US" dirty="0"/>
                        <a:t>ants.mp4</a:t>
                      </a:r>
                      <a:endParaRPr lang="ru-RU" dirty="0"/>
                    </a:p>
                  </a:txBody>
                  <a:tcPr anchor="ctr"/>
                </a:tc>
                <a:tc>
                  <a:txBody>
                    <a:bodyPr/>
                    <a:lstStyle/>
                    <a:p>
                      <a:pPr algn="ctr"/>
                      <a:r>
                        <a:rPr lang="en-US" dirty="0"/>
                        <a:t>1920x1080</a:t>
                      </a:r>
                      <a:endParaRPr lang="ru-RU" dirty="0"/>
                    </a:p>
                  </a:txBody>
                  <a:tcPr anchor="ctr"/>
                </a:tc>
                <a:tc>
                  <a:txBody>
                    <a:bodyPr/>
                    <a:lstStyle/>
                    <a:p>
                      <a:pPr algn="ctr"/>
                      <a:r>
                        <a:rPr lang="en-US" dirty="0"/>
                        <a:t>25</a:t>
                      </a:r>
                      <a:endParaRPr lang="ru-RU" dirty="0"/>
                    </a:p>
                  </a:txBody>
                  <a:tcPr anchor="ctr"/>
                </a:tc>
                <a:tc>
                  <a:txBody>
                    <a:bodyPr/>
                    <a:lstStyle/>
                    <a:p>
                      <a:pPr algn="ctr"/>
                      <a:r>
                        <a:rPr lang="en-US" dirty="0"/>
                        <a:t>h264</a:t>
                      </a:r>
                      <a:endParaRPr lang="ru-RU" dirty="0"/>
                    </a:p>
                  </a:txBody>
                  <a:tcPr anchor="ctr"/>
                </a:tc>
                <a:tc>
                  <a:txBody>
                    <a:bodyPr/>
                    <a:lstStyle/>
                    <a:p>
                      <a:pPr algn="ctr"/>
                      <a:r>
                        <a:rPr lang="en-US" dirty="0"/>
                        <a:t>0:37</a:t>
                      </a:r>
                      <a:endParaRPr lang="ru-RU" dirty="0"/>
                    </a:p>
                  </a:txBody>
                  <a:tcPr anchor="ctr"/>
                </a:tc>
                <a:tc>
                  <a:txBody>
                    <a:bodyPr/>
                    <a:lstStyle/>
                    <a:p>
                      <a:pPr algn="ctr"/>
                      <a:r>
                        <a:rPr lang="ru-RU" dirty="0"/>
                        <a:t>Средняя</a:t>
                      </a:r>
                    </a:p>
                  </a:txBody>
                  <a:tcPr anchor="ctr"/>
                </a:tc>
                <a:tc>
                  <a:txBody>
                    <a:bodyPr/>
                    <a:lstStyle/>
                    <a:p>
                      <a:pPr algn="ctr"/>
                      <a:r>
                        <a:rPr lang="ru-RU" sz="1400" dirty="0"/>
                        <a:t>Несколько маленьких объектов рядом</a:t>
                      </a:r>
                    </a:p>
                  </a:txBody>
                  <a:tcPr anchor="ctr"/>
                </a:tc>
                <a:extLst>
                  <a:ext uri="{0D108BD9-81ED-4DB2-BD59-A6C34878D82A}">
                    <a16:rowId xmlns:a16="http://schemas.microsoft.com/office/drawing/2014/main" val="1925414640"/>
                  </a:ext>
                </a:extLst>
              </a:tr>
              <a:tr h="370840">
                <a:tc>
                  <a:txBody>
                    <a:bodyPr/>
                    <a:lstStyle/>
                    <a:p>
                      <a:pPr algn="ctr"/>
                      <a:r>
                        <a:rPr lang="en-US" dirty="0"/>
                        <a:t>bulldog.mp4</a:t>
                      </a:r>
                      <a:endParaRPr lang="ru-RU" dirty="0"/>
                    </a:p>
                  </a:txBody>
                  <a:tcPr anchor="ctr"/>
                </a:tc>
                <a:tc>
                  <a:txBody>
                    <a:bodyPr/>
                    <a:lstStyle/>
                    <a:p>
                      <a:pPr algn="ctr"/>
                      <a:r>
                        <a:rPr lang="en-GB" dirty="0"/>
                        <a:t>1280x720</a:t>
                      </a:r>
                      <a:endParaRPr lang="ru-RU" dirty="0"/>
                    </a:p>
                  </a:txBody>
                  <a:tcPr anchor="ctr"/>
                </a:tc>
                <a:tc>
                  <a:txBody>
                    <a:bodyPr/>
                    <a:lstStyle/>
                    <a:p>
                      <a:pPr algn="ctr"/>
                      <a:r>
                        <a:rPr lang="en-US" dirty="0"/>
                        <a:t>25</a:t>
                      </a:r>
                      <a:endParaRPr lang="ru-RU" dirty="0"/>
                    </a:p>
                  </a:txBody>
                  <a:tcPr anchor="ctr"/>
                </a:tc>
                <a:tc>
                  <a:txBody>
                    <a:bodyPr/>
                    <a:lstStyle/>
                    <a:p>
                      <a:pPr algn="ctr"/>
                      <a:r>
                        <a:rPr lang="en-US" dirty="0"/>
                        <a:t>h264</a:t>
                      </a:r>
                      <a:endParaRPr lang="ru-RU" dirty="0"/>
                    </a:p>
                  </a:txBody>
                  <a:tcPr anchor="ctr"/>
                </a:tc>
                <a:tc>
                  <a:txBody>
                    <a:bodyPr/>
                    <a:lstStyle/>
                    <a:p>
                      <a:pPr algn="ctr"/>
                      <a:r>
                        <a:rPr lang="en-US" dirty="0"/>
                        <a:t>0:06</a:t>
                      </a:r>
                      <a:endParaRPr lang="ru-RU" dirty="0"/>
                    </a:p>
                  </a:txBody>
                  <a:tcPr anchor="ctr"/>
                </a:tc>
                <a:tc>
                  <a:txBody>
                    <a:bodyPr/>
                    <a:lstStyle/>
                    <a:p>
                      <a:pPr algn="ctr"/>
                      <a:r>
                        <a:rPr lang="ru-RU" dirty="0"/>
                        <a:t>Низкая</a:t>
                      </a:r>
                    </a:p>
                  </a:txBody>
                  <a:tcPr anchor="ctr"/>
                </a:tc>
                <a:tc>
                  <a:txBody>
                    <a:bodyPr/>
                    <a:lstStyle/>
                    <a:p>
                      <a:pPr algn="ctr"/>
                      <a:r>
                        <a:rPr lang="ru-RU" sz="1400" dirty="0"/>
                        <a:t>Выходит за границу экрана и возвращается</a:t>
                      </a:r>
                    </a:p>
                  </a:txBody>
                  <a:tcPr anchor="ctr"/>
                </a:tc>
                <a:extLst>
                  <a:ext uri="{0D108BD9-81ED-4DB2-BD59-A6C34878D82A}">
                    <a16:rowId xmlns:a16="http://schemas.microsoft.com/office/drawing/2014/main" val="987083730"/>
                  </a:ext>
                </a:extLst>
              </a:tr>
              <a:tr h="370840">
                <a:tc>
                  <a:txBody>
                    <a:bodyPr/>
                    <a:lstStyle/>
                    <a:p>
                      <a:pPr algn="ctr"/>
                      <a:r>
                        <a:rPr lang="en-US" dirty="0"/>
                        <a:t>car.mp4</a:t>
                      </a:r>
                      <a:endParaRPr lang="ru-RU" dirty="0"/>
                    </a:p>
                  </a:txBody>
                  <a:tcPr anchor="ctr"/>
                </a:tc>
                <a:tc>
                  <a:txBody>
                    <a:bodyPr/>
                    <a:lstStyle/>
                    <a:p>
                      <a:pPr algn="ctr"/>
                      <a:r>
                        <a:rPr lang="en-GB" dirty="0"/>
                        <a:t>1920x1080</a:t>
                      </a:r>
                      <a:endParaRPr lang="ru-RU" dirty="0"/>
                    </a:p>
                  </a:txBody>
                  <a:tcPr anchor="ctr"/>
                </a:tc>
                <a:tc>
                  <a:txBody>
                    <a:bodyPr/>
                    <a:lstStyle/>
                    <a:p>
                      <a:pPr algn="ctr"/>
                      <a:r>
                        <a:rPr lang="en-US" dirty="0"/>
                        <a:t>24</a:t>
                      </a:r>
                      <a:endParaRPr lang="ru-RU" dirty="0"/>
                    </a:p>
                  </a:txBody>
                  <a:tcPr anchor="ctr"/>
                </a:tc>
                <a:tc>
                  <a:txBody>
                    <a:bodyPr/>
                    <a:lstStyle/>
                    <a:p>
                      <a:pPr algn="ctr"/>
                      <a:r>
                        <a:rPr lang="en-US" dirty="0"/>
                        <a:t>h264</a:t>
                      </a:r>
                      <a:endParaRPr lang="ru-RU" dirty="0"/>
                    </a:p>
                  </a:txBody>
                  <a:tcPr anchor="ctr"/>
                </a:tc>
                <a:tc>
                  <a:txBody>
                    <a:bodyPr/>
                    <a:lstStyle/>
                    <a:p>
                      <a:pPr algn="ctr"/>
                      <a:r>
                        <a:rPr lang="en-US" dirty="0"/>
                        <a:t>0:58</a:t>
                      </a:r>
                      <a:endParaRPr lang="ru-RU" dirty="0"/>
                    </a:p>
                  </a:txBody>
                  <a:tcPr anchor="ctr"/>
                </a:tc>
                <a:tc>
                  <a:txBody>
                    <a:bodyPr/>
                    <a:lstStyle/>
                    <a:p>
                      <a:pPr algn="ctr"/>
                      <a:r>
                        <a:rPr lang="ru-RU" dirty="0"/>
                        <a:t>Низкая</a:t>
                      </a:r>
                    </a:p>
                  </a:txBody>
                  <a:tcPr anchor="ctr"/>
                </a:tc>
                <a:tc>
                  <a:txBody>
                    <a:bodyPr/>
                    <a:lstStyle/>
                    <a:p>
                      <a:pPr algn="ctr"/>
                      <a:r>
                        <a:rPr lang="ru-RU" sz="1400" dirty="0"/>
                        <a:t>Изменение размера</a:t>
                      </a:r>
                      <a:r>
                        <a:rPr lang="en-US" sz="1400" dirty="0"/>
                        <a:t>, </a:t>
                      </a:r>
                      <a:r>
                        <a:rPr lang="ru-RU" sz="1400" dirty="0"/>
                        <a:t>выход за границу кадра</a:t>
                      </a:r>
                      <a:endParaRPr lang="en-US" sz="1400" dirty="0"/>
                    </a:p>
                  </a:txBody>
                  <a:tcPr anchor="ctr"/>
                </a:tc>
                <a:extLst>
                  <a:ext uri="{0D108BD9-81ED-4DB2-BD59-A6C34878D82A}">
                    <a16:rowId xmlns:a16="http://schemas.microsoft.com/office/drawing/2014/main" val="2374293185"/>
                  </a:ext>
                </a:extLst>
              </a:tr>
              <a:tr h="370840">
                <a:tc>
                  <a:txBody>
                    <a:bodyPr/>
                    <a:lstStyle/>
                    <a:p>
                      <a:pPr algn="ctr"/>
                      <a:r>
                        <a:rPr lang="en-US" dirty="0"/>
                        <a:t>cat.mp4</a:t>
                      </a:r>
                      <a:endParaRPr lang="ru-RU" dirty="0"/>
                    </a:p>
                  </a:txBody>
                  <a:tcPr anchor="ctr"/>
                </a:tc>
                <a:tc>
                  <a:txBody>
                    <a:bodyPr/>
                    <a:lstStyle/>
                    <a:p>
                      <a:pPr algn="ctr"/>
                      <a:r>
                        <a:rPr lang="en-GB" dirty="0"/>
                        <a:t>1920x1080</a:t>
                      </a:r>
                      <a:endParaRPr lang="ru-RU" dirty="0"/>
                    </a:p>
                  </a:txBody>
                  <a:tcPr anchor="ctr"/>
                </a:tc>
                <a:tc>
                  <a:txBody>
                    <a:bodyPr/>
                    <a:lstStyle/>
                    <a:p>
                      <a:pPr algn="ctr"/>
                      <a:r>
                        <a:rPr lang="en-US" dirty="0"/>
                        <a:t>30</a:t>
                      </a:r>
                      <a:endParaRPr lang="ru-RU" dirty="0"/>
                    </a:p>
                  </a:txBody>
                  <a:tcPr anchor="ctr"/>
                </a:tc>
                <a:tc>
                  <a:txBody>
                    <a:bodyPr/>
                    <a:lstStyle/>
                    <a:p>
                      <a:pPr algn="ctr"/>
                      <a:r>
                        <a:rPr lang="en-US" dirty="0"/>
                        <a:t>h264</a:t>
                      </a:r>
                      <a:endParaRPr lang="ru-RU" dirty="0"/>
                    </a:p>
                  </a:txBody>
                  <a:tcPr anchor="ctr"/>
                </a:tc>
                <a:tc>
                  <a:txBody>
                    <a:bodyPr/>
                    <a:lstStyle/>
                    <a:p>
                      <a:pPr algn="ctr"/>
                      <a:r>
                        <a:rPr lang="en-US" dirty="0"/>
                        <a:t>0:54</a:t>
                      </a:r>
                      <a:endParaRPr lang="ru-RU" dirty="0"/>
                    </a:p>
                  </a:txBody>
                  <a:tcPr anchor="ctr"/>
                </a:tc>
                <a:tc>
                  <a:txBody>
                    <a:bodyPr/>
                    <a:lstStyle/>
                    <a:p>
                      <a:pPr algn="ctr"/>
                      <a:r>
                        <a:rPr lang="ru-RU" dirty="0"/>
                        <a:t>Низкая</a:t>
                      </a:r>
                    </a:p>
                  </a:txBody>
                  <a:tcPr anchor="ctr"/>
                </a:tc>
                <a:tc>
                  <a:txBody>
                    <a:bodyPr/>
                    <a:lstStyle/>
                    <a:p>
                      <a:pPr algn="ctr"/>
                      <a:r>
                        <a:rPr lang="ru-RU" sz="1400" dirty="0"/>
                        <a:t>Моргает глазами, поворачивает голову</a:t>
                      </a:r>
                    </a:p>
                  </a:txBody>
                  <a:tcPr anchor="ctr"/>
                </a:tc>
                <a:extLst>
                  <a:ext uri="{0D108BD9-81ED-4DB2-BD59-A6C34878D82A}">
                    <a16:rowId xmlns:a16="http://schemas.microsoft.com/office/drawing/2014/main" val="101332672"/>
                  </a:ext>
                </a:extLst>
              </a:tr>
              <a:tr h="370840">
                <a:tc>
                  <a:txBody>
                    <a:bodyPr/>
                    <a:lstStyle/>
                    <a:p>
                      <a:pPr algn="ctr"/>
                      <a:r>
                        <a:rPr lang="en-US" dirty="0"/>
                        <a:t>football.mp4</a:t>
                      </a:r>
                    </a:p>
                  </a:txBody>
                  <a:tcPr anchor="ctr"/>
                </a:tc>
                <a:tc>
                  <a:txBody>
                    <a:bodyPr/>
                    <a:lstStyle/>
                    <a:p>
                      <a:pPr algn="ctr"/>
                      <a:r>
                        <a:rPr lang="en-GB" dirty="0"/>
                        <a:t>1366x720</a:t>
                      </a:r>
                      <a:endParaRPr lang="ru-RU" dirty="0"/>
                    </a:p>
                  </a:txBody>
                  <a:tcPr anchor="ctr"/>
                </a:tc>
                <a:tc>
                  <a:txBody>
                    <a:bodyPr/>
                    <a:lstStyle/>
                    <a:p>
                      <a:pPr algn="ctr"/>
                      <a:r>
                        <a:rPr lang="en-US" dirty="0"/>
                        <a:t>24</a:t>
                      </a:r>
                      <a:endParaRPr lang="ru-RU" dirty="0"/>
                    </a:p>
                  </a:txBody>
                  <a:tcPr anchor="ctr"/>
                </a:tc>
                <a:tc>
                  <a:txBody>
                    <a:bodyPr/>
                    <a:lstStyle/>
                    <a:p>
                      <a:pPr algn="ctr"/>
                      <a:r>
                        <a:rPr lang="en-US" dirty="0"/>
                        <a:t>h264</a:t>
                      </a:r>
                      <a:endParaRPr lang="ru-RU" dirty="0"/>
                    </a:p>
                  </a:txBody>
                  <a:tcPr anchor="ctr"/>
                </a:tc>
                <a:tc>
                  <a:txBody>
                    <a:bodyPr/>
                    <a:lstStyle/>
                    <a:p>
                      <a:pPr algn="ctr"/>
                      <a:r>
                        <a:rPr lang="en-US" dirty="0"/>
                        <a:t>0:15</a:t>
                      </a:r>
                      <a:endParaRPr lang="ru-RU" dirty="0"/>
                    </a:p>
                  </a:txBody>
                  <a:tcPr anchor="ctr"/>
                </a:tc>
                <a:tc>
                  <a:txBody>
                    <a:bodyPr/>
                    <a:lstStyle/>
                    <a:p>
                      <a:pPr algn="ctr"/>
                      <a:r>
                        <a:rPr lang="ru-RU" dirty="0"/>
                        <a:t>Высокая</a:t>
                      </a:r>
                    </a:p>
                  </a:txBody>
                  <a:tcPr anchor="ctr"/>
                </a:tc>
                <a:tc>
                  <a:txBody>
                    <a:bodyPr/>
                    <a:lstStyle/>
                    <a:p>
                      <a:pPr algn="ctr"/>
                      <a:r>
                        <a:rPr lang="ru-RU" sz="1400" dirty="0"/>
                        <a:t>Маленький объект, высокая скорость</a:t>
                      </a:r>
                      <a:endParaRPr lang="en-US" sz="1400" dirty="0"/>
                    </a:p>
                  </a:txBody>
                  <a:tcPr anchor="ctr"/>
                </a:tc>
                <a:extLst>
                  <a:ext uri="{0D108BD9-81ED-4DB2-BD59-A6C34878D82A}">
                    <a16:rowId xmlns:a16="http://schemas.microsoft.com/office/drawing/2014/main" val="1080018103"/>
                  </a:ext>
                </a:extLst>
              </a:tr>
              <a:tr h="370840">
                <a:tc>
                  <a:txBody>
                    <a:bodyPr/>
                    <a:lstStyle/>
                    <a:p>
                      <a:pPr algn="ctr"/>
                      <a:r>
                        <a:rPr lang="en-US" dirty="0"/>
                        <a:t>race_car.mp4</a:t>
                      </a:r>
                    </a:p>
                  </a:txBody>
                  <a:tcPr anchor="ctr"/>
                </a:tc>
                <a:tc>
                  <a:txBody>
                    <a:bodyPr/>
                    <a:lstStyle/>
                    <a:p>
                      <a:pPr algn="ctr"/>
                      <a:r>
                        <a:rPr lang="en-GB" dirty="0"/>
                        <a:t>1728x1080</a:t>
                      </a:r>
                      <a:endParaRPr lang="ru-RU" dirty="0"/>
                    </a:p>
                  </a:txBody>
                  <a:tcPr anchor="ctr"/>
                </a:tc>
                <a:tc>
                  <a:txBody>
                    <a:bodyPr/>
                    <a:lstStyle/>
                    <a:p>
                      <a:pPr algn="ctr"/>
                      <a:r>
                        <a:rPr lang="en-US" dirty="0"/>
                        <a:t>30</a:t>
                      </a:r>
                      <a:endParaRPr lang="ru-RU" dirty="0"/>
                    </a:p>
                  </a:txBody>
                  <a:tcPr anchor="ctr"/>
                </a:tc>
                <a:tc>
                  <a:txBody>
                    <a:bodyPr/>
                    <a:lstStyle/>
                    <a:p>
                      <a:pPr algn="ctr"/>
                      <a:r>
                        <a:rPr lang="en-US" dirty="0"/>
                        <a:t>h264</a:t>
                      </a:r>
                      <a:endParaRPr lang="ru-RU" dirty="0"/>
                    </a:p>
                  </a:txBody>
                  <a:tcPr anchor="ctr"/>
                </a:tc>
                <a:tc>
                  <a:txBody>
                    <a:bodyPr/>
                    <a:lstStyle/>
                    <a:p>
                      <a:pPr algn="ctr"/>
                      <a:r>
                        <a:rPr lang="en-US" dirty="0"/>
                        <a:t>0:07</a:t>
                      </a:r>
                      <a:endParaRPr lang="ru-RU" dirty="0"/>
                    </a:p>
                  </a:txBody>
                  <a:tcPr anchor="ctr"/>
                </a:tc>
                <a:tc>
                  <a:txBody>
                    <a:bodyPr/>
                    <a:lstStyle/>
                    <a:p>
                      <a:pPr algn="ctr"/>
                      <a:r>
                        <a:rPr lang="ru-RU" dirty="0"/>
                        <a:t>Низкая</a:t>
                      </a:r>
                    </a:p>
                  </a:txBody>
                  <a:tcPr anchor="ctr"/>
                </a:tc>
                <a:tc>
                  <a:txBody>
                    <a:bodyPr/>
                    <a:lstStyle/>
                    <a:p>
                      <a:pPr algn="ctr"/>
                      <a:r>
                        <a:rPr lang="ru-RU" sz="1400" dirty="0"/>
                        <a:t>Высокая скорость, поворот</a:t>
                      </a:r>
                      <a:endParaRPr lang="en-US" sz="1400" dirty="0"/>
                    </a:p>
                  </a:txBody>
                  <a:tcPr anchor="ctr"/>
                </a:tc>
                <a:extLst>
                  <a:ext uri="{0D108BD9-81ED-4DB2-BD59-A6C34878D82A}">
                    <a16:rowId xmlns:a16="http://schemas.microsoft.com/office/drawing/2014/main" val="3440233567"/>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running.mp4</a:t>
                      </a:r>
                    </a:p>
                  </a:txBody>
                  <a:tcPr anchor="ctr"/>
                </a:tc>
                <a:tc>
                  <a:txBody>
                    <a:bodyPr/>
                    <a:lstStyle/>
                    <a:p>
                      <a:pPr algn="ctr"/>
                      <a:r>
                        <a:rPr lang="en-GB" dirty="0"/>
                        <a:t>768x432</a:t>
                      </a:r>
                      <a:endParaRPr lang="ru-RU" dirty="0"/>
                    </a:p>
                  </a:txBody>
                  <a:tcPr anchor="ctr"/>
                </a:tc>
                <a:tc>
                  <a:txBody>
                    <a:bodyPr/>
                    <a:lstStyle/>
                    <a:p>
                      <a:pPr algn="ctr"/>
                      <a:r>
                        <a:rPr lang="en-US" dirty="0"/>
                        <a:t>25</a:t>
                      </a:r>
                      <a:endParaRPr lang="ru-RU" dirty="0"/>
                    </a:p>
                  </a:txBody>
                  <a:tcPr anchor="ctr"/>
                </a:tc>
                <a:tc>
                  <a:txBody>
                    <a:bodyPr/>
                    <a:lstStyle/>
                    <a:p>
                      <a:pPr algn="ctr"/>
                      <a:r>
                        <a:rPr lang="en-US" dirty="0"/>
                        <a:t>h264</a:t>
                      </a:r>
                      <a:endParaRPr lang="ru-RU" dirty="0"/>
                    </a:p>
                  </a:txBody>
                  <a:tcPr anchor="ctr"/>
                </a:tc>
                <a:tc>
                  <a:txBody>
                    <a:bodyPr/>
                    <a:lstStyle/>
                    <a:p>
                      <a:pPr algn="ctr"/>
                      <a:r>
                        <a:rPr lang="en-US" dirty="0"/>
                        <a:t>0:08</a:t>
                      </a:r>
                      <a:endParaRPr lang="ru-RU" dirty="0"/>
                    </a:p>
                  </a:txBody>
                  <a:tcPr anchor="ctr"/>
                </a:tc>
                <a:tc>
                  <a:txBody>
                    <a:bodyPr/>
                    <a:lstStyle/>
                    <a:p>
                      <a:pPr algn="ctr"/>
                      <a:r>
                        <a:rPr lang="ru-RU" dirty="0"/>
                        <a:t>Низкая</a:t>
                      </a:r>
                    </a:p>
                  </a:txBody>
                  <a:tcPr anchor="ctr"/>
                </a:tc>
                <a:tc>
                  <a:txBody>
                    <a:bodyPr/>
                    <a:lstStyle/>
                    <a:p>
                      <a:pPr algn="ctr"/>
                      <a:r>
                        <a:rPr lang="ru-RU" sz="1400" dirty="0"/>
                        <a:t>Прыжки, перемещение в угол кадра</a:t>
                      </a:r>
                      <a:endParaRPr lang="en-US" sz="1400" dirty="0"/>
                    </a:p>
                  </a:txBody>
                  <a:tcPr anchor="ctr"/>
                </a:tc>
                <a:extLst>
                  <a:ext uri="{0D108BD9-81ED-4DB2-BD59-A6C34878D82A}">
                    <a16:rowId xmlns:a16="http://schemas.microsoft.com/office/drawing/2014/main" val="1646220995"/>
                  </a:ext>
                </a:extLst>
              </a:tr>
              <a:tr h="370840">
                <a:tc>
                  <a:txBody>
                    <a:bodyPr/>
                    <a:lstStyle/>
                    <a:p>
                      <a:pPr algn="ctr"/>
                      <a:r>
                        <a:rPr lang="en-US" dirty="0"/>
                        <a:t>sidewalk.mp4</a:t>
                      </a:r>
                    </a:p>
                  </a:txBody>
                  <a:tcPr anchor="ctr"/>
                </a:tc>
                <a:tc>
                  <a:txBody>
                    <a:bodyPr/>
                    <a:lstStyle/>
                    <a:p>
                      <a:pPr algn="ctr"/>
                      <a:r>
                        <a:rPr lang="en-GB" dirty="0"/>
                        <a:t>3840x2160</a:t>
                      </a:r>
                      <a:endParaRPr lang="ru-RU" dirty="0"/>
                    </a:p>
                  </a:txBody>
                  <a:tcPr anchor="ctr"/>
                </a:tc>
                <a:tc>
                  <a:txBody>
                    <a:bodyPr/>
                    <a:lstStyle/>
                    <a:p>
                      <a:pPr algn="ctr"/>
                      <a:r>
                        <a:rPr lang="en-US" dirty="0"/>
                        <a:t>25</a:t>
                      </a:r>
                      <a:endParaRPr lang="ru-RU" dirty="0"/>
                    </a:p>
                  </a:txBody>
                  <a:tcPr anchor="ctr"/>
                </a:tc>
                <a:tc>
                  <a:txBody>
                    <a:bodyPr/>
                    <a:lstStyle/>
                    <a:p>
                      <a:pPr algn="ctr"/>
                      <a:r>
                        <a:rPr lang="en-US" dirty="0"/>
                        <a:t>h264</a:t>
                      </a:r>
                      <a:endParaRPr lang="ru-RU" dirty="0"/>
                    </a:p>
                  </a:txBody>
                  <a:tcPr anchor="ctr"/>
                </a:tc>
                <a:tc>
                  <a:txBody>
                    <a:bodyPr/>
                    <a:lstStyle/>
                    <a:p>
                      <a:pPr algn="ctr"/>
                      <a:r>
                        <a:rPr lang="en-US" dirty="0"/>
                        <a:t>0:11</a:t>
                      </a:r>
                      <a:endParaRPr lang="ru-RU" dirty="0"/>
                    </a:p>
                  </a:txBody>
                  <a:tcPr anchor="ctr"/>
                </a:tc>
                <a:tc>
                  <a:txBody>
                    <a:bodyPr/>
                    <a:lstStyle/>
                    <a:p>
                      <a:pPr algn="ctr"/>
                      <a:r>
                        <a:rPr lang="ru-RU" dirty="0"/>
                        <a:t>Высокая</a:t>
                      </a:r>
                    </a:p>
                  </a:txBody>
                  <a:tcPr anchor="ctr"/>
                </a:tc>
                <a:tc>
                  <a:txBody>
                    <a:bodyPr/>
                    <a:lstStyle/>
                    <a:p>
                      <a:pPr algn="ctr"/>
                      <a:r>
                        <a:rPr lang="ru-RU" sz="1400" dirty="0"/>
                        <a:t>Много объектов, многократное перекрытие</a:t>
                      </a:r>
                      <a:endParaRPr lang="en-US" sz="1400" dirty="0"/>
                    </a:p>
                  </a:txBody>
                  <a:tcPr anchor="ctr"/>
                </a:tc>
                <a:extLst>
                  <a:ext uri="{0D108BD9-81ED-4DB2-BD59-A6C34878D82A}">
                    <a16:rowId xmlns:a16="http://schemas.microsoft.com/office/drawing/2014/main" val="518173186"/>
                  </a:ext>
                </a:extLst>
              </a:tr>
              <a:tr h="370840">
                <a:tc>
                  <a:txBody>
                    <a:bodyPr/>
                    <a:lstStyle/>
                    <a:p>
                      <a:pPr algn="ctr"/>
                      <a:r>
                        <a:rPr lang="en-US" dirty="0"/>
                        <a:t>traffic.mp4</a:t>
                      </a:r>
                    </a:p>
                  </a:txBody>
                  <a:tcPr anchor="ctr"/>
                </a:tc>
                <a:tc>
                  <a:txBody>
                    <a:bodyPr/>
                    <a:lstStyle/>
                    <a:p>
                      <a:pPr algn="ctr"/>
                      <a:r>
                        <a:rPr lang="en-GB" dirty="0"/>
                        <a:t>1280x720</a:t>
                      </a:r>
                      <a:endParaRPr lang="ru-RU" dirty="0"/>
                    </a:p>
                  </a:txBody>
                  <a:tcPr anchor="ctr"/>
                </a:tc>
                <a:tc>
                  <a:txBody>
                    <a:bodyPr/>
                    <a:lstStyle/>
                    <a:p>
                      <a:pPr algn="ctr"/>
                      <a:r>
                        <a:rPr lang="en-US" dirty="0"/>
                        <a:t>30</a:t>
                      </a:r>
                      <a:endParaRPr lang="ru-RU" dirty="0"/>
                    </a:p>
                  </a:txBody>
                  <a:tcPr anchor="ctr"/>
                </a:tc>
                <a:tc>
                  <a:txBody>
                    <a:bodyPr/>
                    <a:lstStyle/>
                    <a:p>
                      <a:pPr algn="ctr"/>
                      <a:r>
                        <a:rPr lang="en-US" dirty="0"/>
                        <a:t>h264</a:t>
                      </a:r>
                      <a:endParaRPr lang="ru-RU" dirty="0"/>
                    </a:p>
                  </a:txBody>
                  <a:tcPr anchor="ctr"/>
                </a:tc>
                <a:tc>
                  <a:txBody>
                    <a:bodyPr/>
                    <a:lstStyle/>
                    <a:p>
                      <a:pPr algn="ctr"/>
                      <a:r>
                        <a:rPr lang="en-US" dirty="0"/>
                        <a:t>0:25</a:t>
                      </a:r>
                      <a:endParaRPr lang="ru-RU" dirty="0"/>
                    </a:p>
                  </a:txBody>
                  <a:tcPr anchor="ctr"/>
                </a:tc>
                <a:tc>
                  <a:txBody>
                    <a:bodyPr/>
                    <a:lstStyle/>
                    <a:p>
                      <a:pPr algn="ctr"/>
                      <a:r>
                        <a:rPr lang="ru-RU" dirty="0"/>
                        <a:t>Высокая</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ru-RU" sz="1400" dirty="0"/>
                        <a:t>Много объектов, многократное перекрытие</a:t>
                      </a:r>
                      <a:endParaRPr lang="en-US" sz="1400" dirty="0"/>
                    </a:p>
                  </a:txBody>
                  <a:tcPr anchor="ctr"/>
                </a:tc>
                <a:extLst>
                  <a:ext uri="{0D108BD9-81ED-4DB2-BD59-A6C34878D82A}">
                    <a16:rowId xmlns:a16="http://schemas.microsoft.com/office/drawing/2014/main" val="4148290011"/>
                  </a:ext>
                </a:extLst>
              </a:tr>
              <a:tr h="370840">
                <a:tc>
                  <a:txBody>
                    <a:bodyPr/>
                    <a:lstStyle/>
                    <a:p>
                      <a:pPr algn="ctr"/>
                      <a:r>
                        <a:rPr lang="en-US" dirty="0"/>
                        <a:t>train.mp4</a:t>
                      </a:r>
                    </a:p>
                  </a:txBody>
                  <a:tcPr anchor="ctr"/>
                </a:tc>
                <a:tc>
                  <a:txBody>
                    <a:bodyPr/>
                    <a:lstStyle/>
                    <a:p>
                      <a:pPr algn="ctr"/>
                      <a:r>
                        <a:rPr lang="en-GB" dirty="0"/>
                        <a:t>1920x1080</a:t>
                      </a:r>
                      <a:endParaRPr lang="ru-RU" dirty="0"/>
                    </a:p>
                  </a:txBody>
                  <a:tcPr anchor="ctr"/>
                </a:tc>
                <a:tc>
                  <a:txBody>
                    <a:bodyPr/>
                    <a:lstStyle/>
                    <a:p>
                      <a:pPr algn="ctr"/>
                      <a:r>
                        <a:rPr lang="en-US" dirty="0"/>
                        <a:t>30</a:t>
                      </a:r>
                      <a:endParaRPr lang="ru-RU" dirty="0"/>
                    </a:p>
                  </a:txBody>
                  <a:tcPr anchor="ctr"/>
                </a:tc>
                <a:tc>
                  <a:txBody>
                    <a:bodyPr/>
                    <a:lstStyle/>
                    <a:p>
                      <a:pPr algn="ctr"/>
                      <a:r>
                        <a:rPr lang="en-US" dirty="0"/>
                        <a:t>h264</a:t>
                      </a:r>
                      <a:endParaRPr lang="ru-RU" dirty="0"/>
                    </a:p>
                  </a:txBody>
                  <a:tcPr anchor="ctr"/>
                </a:tc>
                <a:tc>
                  <a:txBody>
                    <a:bodyPr/>
                    <a:lstStyle/>
                    <a:p>
                      <a:pPr algn="ctr"/>
                      <a:r>
                        <a:rPr lang="en-US" dirty="0"/>
                        <a:t>0:08</a:t>
                      </a:r>
                      <a:endParaRPr lang="ru-RU" dirty="0"/>
                    </a:p>
                  </a:txBody>
                  <a:tcPr anchor="ctr"/>
                </a:tc>
                <a:tc>
                  <a:txBody>
                    <a:bodyPr/>
                    <a:lstStyle/>
                    <a:p>
                      <a:pPr algn="ctr"/>
                      <a:r>
                        <a:rPr lang="ru-RU" dirty="0"/>
                        <a:t>Низкая</a:t>
                      </a:r>
                    </a:p>
                  </a:txBody>
                  <a:tcPr anchor="ctr"/>
                </a:tc>
                <a:tc>
                  <a:txBody>
                    <a:bodyPr/>
                    <a:lstStyle/>
                    <a:p>
                      <a:pPr algn="ctr"/>
                      <a:r>
                        <a:rPr lang="ru-RU" sz="1400" dirty="0"/>
                        <a:t>Изменение размера объекта</a:t>
                      </a:r>
                      <a:endParaRPr lang="en-US" sz="1400" dirty="0"/>
                    </a:p>
                  </a:txBody>
                  <a:tcPr anchor="ctr"/>
                </a:tc>
                <a:extLst>
                  <a:ext uri="{0D108BD9-81ED-4DB2-BD59-A6C34878D82A}">
                    <a16:rowId xmlns:a16="http://schemas.microsoft.com/office/drawing/2014/main" val="1134482301"/>
                  </a:ext>
                </a:extLst>
              </a:tr>
            </a:tbl>
          </a:graphicData>
        </a:graphic>
      </p:graphicFrame>
    </p:spTree>
    <p:extLst>
      <p:ext uri="{BB962C8B-B14F-4D97-AF65-F5344CB8AC3E}">
        <p14:creationId xmlns:p14="http://schemas.microsoft.com/office/powerpoint/2010/main" val="5331674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837AD3D-E90B-DF05-81CD-BEA49DFE35B0}"/>
              </a:ext>
            </a:extLst>
          </p:cNvPr>
          <p:cNvSpPr>
            <a:spLocks noGrp="1"/>
          </p:cNvSpPr>
          <p:nvPr>
            <p:ph type="title"/>
          </p:nvPr>
        </p:nvSpPr>
        <p:spPr>
          <a:xfrm>
            <a:off x="1143000" y="609600"/>
            <a:ext cx="9875520" cy="884903"/>
          </a:xfrm>
        </p:spPr>
        <p:txBody>
          <a:bodyPr>
            <a:normAutofit/>
          </a:bodyPr>
          <a:lstStyle/>
          <a:p>
            <a:pPr algn="ctr"/>
            <a:r>
              <a:rPr lang="ru-RU" dirty="0"/>
              <a:t>Используемые видео</a:t>
            </a:r>
          </a:p>
        </p:txBody>
      </p:sp>
      <p:graphicFrame>
        <p:nvGraphicFramePr>
          <p:cNvPr id="4" name="Объект 3">
            <a:extLst>
              <a:ext uri="{FF2B5EF4-FFF2-40B4-BE49-F238E27FC236}">
                <a16:creationId xmlns:a16="http://schemas.microsoft.com/office/drawing/2014/main" id="{7C85BCDE-BE8E-E0E4-C25E-573C2E068662}"/>
              </a:ext>
            </a:extLst>
          </p:cNvPr>
          <p:cNvGraphicFramePr>
            <a:graphicFrameLocks noGrp="1"/>
          </p:cNvGraphicFramePr>
          <p:nvPr>
            <p:ph idx="1"/>
            <p:extLst>
              <p:ext uri="{D42A27DB-BD31-4B8C-83A1-F6EECF244321}">
                <p14:modId xmlns:p14="http://schemas.microsoft.com/office/powerpoint/2010/main" val="568165315"/>
              </p:ext>
            </p:extLst>
          </p:nvPr>
        </p:nvGraphicFramePr>
        <p:xfrm>
          <a:off x="522539" y="1782097"/>
          <a:ext cx="11116441" cy="2494280"/>
        </p:xfrm>
        <a:graphic>
          <a:graphicData uri="http://schemas.openxmlformats.org/drawingml/2006/table">
            <a:tbl>
              <a:tblPr firstRow="1" bandRow="1">
                <a:tableStyleId>{073A0DAA-6AF3-43AB-8588-CEC1D06C72B9}</a:tableStyleId>
              </a:tblPr>
              <a:tblGrid>
                <a:gridCol w="1588063">
                  <a:extLst>
                    <a:ext uri="{9D8B030D-6E8A-4147-A177-3AD203B41FA5}">
                      <a16:colId xmlns:a16="http://schemas.microsoft.com/office/drawing/2014/main" val="2729218586"/>
                    </a:ext>
                  </a:extLst>
                </a:gridCol>
                <a:gridCol w="1232741">
                  <a:extLst>
                    <a:ext uri="{9D8B030D-6E8A-4147-A177-3AD203B41FA5}">
                      <a16:colId xmlns:a16="http://schemas.microsoft.com/office/drawing/2014/main" val="1786976312"/>
                    </a:ext>
                  </a:extLst>
                </a:gridCol>
                <a:gridCol w="642257">
                  <a:extLst>
                    <a:ext uri="{9D8B030D-6E8A-4147-A177-3AD203B41FA5}">
                      <a16:colId xmlns:a16="http://schemas.microsoft.com/office/drawing/2014/main" val="3789404058"/>
                    </a:ext>
                  </a:extLst>
                </a:gridCol>
                <a:gridCol w="903515">
                  <a:extLst>
                    <a:ext uri="{9D8B030D-6E8A-4147-A177-3AD203B41FA5}">
                      <a16:colId xmlns:a16="http://schemas.microsoft.com/office/drawing/2014/main" val="1512720526"/>
                    </a:ext>
                  </a:extLst>
                </a:gridCol>
                <a:gridCol w="1188649">
                  <a:extLst>
                    <a:ext uri="{9D8B030D-6E8A-4147-A177-3AD203B41FA5}">
                      <a16:colId xmlns:a16="http://schemas.microsoft.com/office/drawing/2014/main" val="465876227"/>
                    </a:ext>
                  </a:extLst>
                </a:gridCol>
                <a:gridCol w="1828800">
                  <a:extLst>
                    <a:ext uri="{9D8B030D-6E8A-4147-A177-3AD203B41FA5}">
                      <a16:colId xmlns:a16="http://schemas.microsoft.com/office/drawing/2014/main" val="3995303755"/>
                    </a:ext>
                  </a:extLst>
                </a:gridCol>
                <a:gridCol w="3732416">
                  <a:extLst>
                    <a:ext uri="{9D8B030D-6E8A-4147-A177-3AD203B41FA5}">
                      <a16:colId xmlns:a16="http://schemas.microsoft.com/office/drawing/2014/main" val="3048736114"/>
                    </a:ext>
                  </a:extLst>
                </a:gridCol>
              </a:tblGrid>
              <a:tr h="370840">
                <a:tc>
                  <a:txBody>
                    <a:bodyPr/>
                    <a:lstStyle/>
                    <a:p>
                      <a:pPr algn="ctr"/>
                      <a:r>
                        <a:rPr lang="ru-RU" dirty="0"/>
                        <a:t>Название</a:t>
                      </a:r>
                    </a:p>
                  </a:txBody>
                  <a:tcPr anchor="ctr"/>
                </a:tc>
                <a:tc>
                  <a:txBody>
                    <a:bodyPr/>
                    <a:lstStyle/>
                    <a:p>
                      <a:pPr algn="ctr"/>
                      <a:r>
                        <a:rPr lang="ru-RU" dirty="0" err="1"/>
                        <a:t>Разре-шение</a:t>
                      </a:r>
                      <a:endParaRPr lang="ru-RU" dirty="0"/>
                    </a:p>
                  </a:txBody>
                  <a:tcPr anchor="ctr"/>
                </a:tc>
                <a:tc>
                  <a:txBody>
                    <a:bodyPr/>
                    <a:lstStyle/>
                    <a:p>
                      <a:pPr algn="ctr"/>
                      <a:r>
                        <a:rPr lang="en-US" dirty="0"/>
                        <a:t>FPS</a:t>
                      </a:r>
                      <a:endParaRPr lang="ru-RU" dirty="0"/>
                    </a:p>
                  </a:txBody>
                  <a:tcPr anchor="ctr"/>
                </a:tc>
                <a:tc>
                  <a:txBody>
                    <a:bodyPr/>
                    <a:lstStyle/>
                    <a:p>
                      <a:pPr algn="ctr"/>
                      <a:r>
                        <a:rPr lang="ru-RU" dirty="0"/>
                        <a:t>Кодек</a:t>
                      </a:r>
                    </a:p>
                  </a:txBody>
                  <a:tcPr anchor="ctr"/>
                </a:tc>
                <a:tc>
                  <a:txBody>
                    <a:bodyPr/>
                    <a:lstStyle/>
                    <a:p>
                      <a:pPr algn="ctr"/>
                      <a:r>
                        <a:rPr lang="ru-RU" dirty="0" err="1"/>
                        <a:t>Длитель-ность</a:t>
                      </a:r>
                      <a:endParaRPr lang="ru-RU" dirty="0"/>
                    </a:p>
                  </a:txBody>
                  <a:tcPr anchor="ctr"/>
                </a:tc>
                <a:tc>
                  <a:txBody>
                    <a:bodyPr/>
                    <a:lstStyle/>
                    <a:p>
                      <a:pPr algn="ctr"/>
                      <a:r>
                        <a:rPr lang="ru-RU" dirty="0"/>
                        <a:t>Интенсивность объектов</a:t>
                      </a:r>
                    </a:p>
                  </a:txBody>
                  <a:tcPr anchor="ctr"/>
                </a:tc>
                <a:tc>
                  <a:txBody>
                    <a:bodyPr/>
                    <a:lstStyle/>
                    <a:p>
                      <a:pPr algn="ctr"/>
                      <a:r>
                        <a:rPr lang="ru-RU" dirty="0"/>
                        <a:t>Особенности</a:t>
                      </a:r>
                    </a:p>
                  </a:txBody>
                  <a:tcPr anchor="ctr"/>
                </a:tc>
                <a:extLst>
                  <a:ext uri="{0D108BD9-81ED-4DB2-BD59-A6C34878D82A}">
                    <a16:rowId xmlns:a16="http://schemas.microsoft.com/office/drawing/2014/main" val="746954949"/>
                  </a:ext>
                </a:extLst>
              </a:tr>
              <a:tr h="370840">
                <a:tc>
                  <a:txBody>
                    <a:bodyPr/>
                    <a:lstStyle/>
                    <a:p>
                      <a:pPr algn="ctr"/>
                      <a:r>
                        <a:rPr lang="en-US" dirty="0"/>
                        <a:t>ants.mp4</a:t>
                      </a:r>
                      <a:endParaRPr lang="ru-RU" dirty="0"/>
                    </a:p>
                  </a:txBody>
                  <a:tcPr anchor="ctr"/>
                </a:tc>
                <a:tc>
                  <a:txBody>
                    <a:bodyPr/>
                    <a:lstStyle/>
                    <a:p>
                      <a:pPr algn="ctr"/>
                      <a:r>
                        <a:rPr lang="en-US" dirty="0"/>
                        <a:t>1920x1080</a:t>
                      </a:r>
                      <a:endParaRPr lang="ru-RU" dirty="0"/>
                    </a:p>
                  </a:txBody>
                  <a:tcPr anchor="ctr"/>
                </a:tc>
                <a:tc>
                  <a:txBody>
                    <a:bodyPr/>
                    <a:lstStyle/>
                    <a:p>
                      <a:pPr algn="ctr"/>
                      <a:r>
                        <a:rPr lang="en-US" dirty="0"/>
                        <a:t>25</a:t>
                      </a:r>
                      <a:endParaRPr lang="ru-RU" dirty="0"/>
                    </a:p>
                  </a:txBody>
                  <a:tcPr anchor="ctr"/>
                </a:tc>
                <a:tc>
                  <a:txBody>
                    <a:bodyPr/>
                    <a:lstStyle/>
                    <a:p>
                      <a:pPr algn="ctr"/>
                      <a:r>
                        <a:rPr lang="en-US" dirty="0"/>
                        <a:t>h264</a:t>
                      </a:r>
                      <a:endParaRPr lang="ru-RU" dirty="0"/>
                    </a:p>
                  </a:txBody>
                  <a:tcPr anchor="ctr"/>
                </a:tc>
                <a:tc>
                  <a:txBody>
                    <a:bodyPr/>
                    <a:lstStyle/>
                    <a:p>
                      <a:pPr algn="ctr"/>
                      <a:r>
                        <a:rPr lang="en-US" dirty="0"/>
                        <a:t>0:37</a:t>
                      </a:r>
                      <a:endParaRPr lang="ru-RU" dirty="0"/>
                    </a:p>
                  </a:txBody>
                  <a:tcPr anchor="ctr"/>
                </a:tc>
                <a:tc>
                  <a:txBody>
                    <a:bodyPr/>
                    <a:lstStyle/>
                    <a:p>
                      <a:pPr algn="ctr"/>
                      <a:r>
                        <a:rPr lang="ru-RU" dirty="0"/>
                        <a:t>Средняя</a:t>
                      </a:r>
                    </a:p>
                  </a:txBody>
                  <a:tcPr anchor="ctr"/>
                </a:tc>
                <a:tc>
                  <a:txBody>
                    <a:bodyPr/>
                    <a:lstStyle/>
                    <a:p>
                      <a:pPr algn="ctr"/>
                      <a:r>
                        <a:rPr lang="ru-RU" sz="1400" dirty="0"/>
                        <a:t>Несколько маленьких объектов рядом</a:t>
                      </a:r>
                    </a:p>
                  </a:txBody>
                  <a:tcPr anchor="ctr"/>
                </a:tc>
                <a:extLst>
                  <a:ext uri="{0D108BD9-81ED-4DB2-BD59-A6C34878D82A}">
                    <a16:rowId xmlns:a16="http://schemas.microsoft.com/office/drawing/2014/main" val="1925414640"/>
                  </a:ext>
                </a:extLst>
              </a:tr>
              <a:tr h="370840">
                <a:tc>
                  <a:txBody>
                    <a:bodyPr/>
                    <a:lstStyle/>
                    <a:p>
                      <a:pPr algn="ctr"/>
                      <a:r>
                        <a:rPr lang="en-US" dirty="0"/>
                        <a:t>bulldog.mp4</a:t>
                      </a:r>
                      <a:endParaRPr lang="ru-RU" dirty="0"/>
                    </a:p>
                  </a:txBody>
                  <a:tcPr anchor="ctr"/>
                </a:tc>
                <a:tc>
                  <a:txBody>
                    <a:bodyPr/>
                    <a:lstStyle/>
                    <a:p>
                      <a:pPr algn="ctr"/>
                      <a:r>
                        <a:rPr lang="en-GB" dirty="0"/>
                        <a:t>1280x720</a:t>
                      </a:r>
                      <a:endParaRPr lang="ru-RU" dirty="0"/>
                    </a:p>
                  </a:txBody>
                  <a:tcPr anchor="ctr"/>
                </a:tc>
                <a:tc>
                  <a:txBody>
                    <a:bodyPr/>
                    <a:lstStyle/>
                    <a:p>
                      <a:pPr algn="ctr"/>
                      <a:r>
                        <a:rPr lang="en-US" dirty="0"/>
                        <a:t>25</a:t>
                      </a:r>
                      <a:endParaRPr lang="ru-RU" dirty="0"/>
                    </a:p>
                  </a:txBody>
                  <a:tcPr anchor="ctr"/>
                </a:tc>
                <a:tc>
                  <a:txBody>
                    <a:bodyPr/>
                    <a:lstStyle/>
                    <a:p>
                      <a:pPr algn="ctr"/>
                      <a:r>
                        <a:rPr lang="en-US" dirty="0"/>
                        <a:t>h264</a:t>
                      </a:r>
                      <a:endParaRPr lang="ru-RU" dirty="0"/>
                    </a:p>
                  </a:txBody>
                  <a:tcPr anchor="ctr"/>
                </a:tc>
                <a:tc>
                  <a:txBody>
                    <a:bodyPr/>
                    <a:lstStyle/>
                    <a:p>
                      <a:pPr algn="ctr"/>
                      <a:r>
                        <a:rPr lang="en-US" dirty="0"/>
                        <a:t>0:06</a:t>
                      </a:r>
                      <a:endParaRPr lang="ru-RU" dirty="0"/>
                    </a:p>
                  </a:txBody>
                  <a:tcPr anchor="ctr"/>
                </a:tc>
                <a:tc>
                  <a:txBody>
                    <a:bodyPr/>
                    <a:lstStyle/>
                    <a:p>
                      <a:pPr algn="ctr"/>
                      <a:r>
                        <a:rPr lang="ru-RU" dirty="0"/>
                        <a:t>Низкая</a:t>
                      </a:r>
                    </a:p>
                  </a:txBody>
                  <a:tcPr anchor="ctr"/>
                </a:tc>
                <a:tc>
                  <a:txBody>
                    <a:bodyPr/>
                    <a:lstStyle/>
                    <a:p>
                      <a:pPr algn="ctr"/>
                      <a:r>
                        <a:rPr lang="ru-RU" sz="1400" dirty="0"/>
                        <a:t>Выходит за границу экрана и возвращается</a:t>
                      </a:r>
                    </a:p>
                  </a:txBody>
                  <a:tcPr anchor="ctr"/>
                </a:tc>
                <a:extLst>
                  <a:ext uri="{0D108BD9-81ED-4DB2-BD59-A6C34878D82A}">
                    <a16:rowId xmlns:a16="http://schemas.microsoft.com/office/drawing/2014/main" val="987083730"/>
                  </a:ext>
                </a:extLst>
              </a:tr>
              <a:tr h="370840">
                <a:tc>
                  <a:txBody>
                    <a:bodyPr/>
                    <a:lstStyle/>
                    <a:p>
                      <a:pPr algn="ctr"/>
                      <a:r>
                        <a:rPr lang="en-US" dirty="0"/>
                        <a:t>car.mp4</a:t>
                      </a:r>
                      <a:endParaRPr lang="ru-RU" dirty="0"/>
                    </a:p>
                  </a:txBody>
                  <a:tcPr anchor="ctr"/>
                </a:tc>
                <a:tc>
                  <a:txBody>
                    <a:bodyPr/>
                    <a:lstStyle/>
                    <a:p>
                      <a:pPr algn="ctr"/>
                      <a:r>
                        <a:rPr lang="en-GB" dirty="0"/>
                        <a:t>1920x1080</a:t>
                      </a:r>
                      <a:endParaRPr lang="ru-RU" dirty="0"/>
                    </a:p>
                  </a:txBody>
                  <a:tcPr anchor="ctr"/>
                </a:tc>
                <a:tc>
                  <a:txBody>
                    <a:bodyPr/>
                    <a:lstStyle/>
                    <a:p>
                      <a:pPr algn="ctr"/>
                      <a:r>
                        <a:rPr lang="en-US" dirty="0"/>
                        <a:t>24</a:t>
                      </a:r>
                      <a:endParaRPr lang="ru-RU" dirty="0"/>
                    </a:p>
                  </a:txBody>
                  <a:tcPr anchor="ctr"/>
                </a:tc>
                <a:tc>
                  <a:txBody>
                    <a:bodyPr/>
                    <a:lstStyle/>
                    <a:p>
                      <a:pPr algn="ctr"/>
                      <a:r>
                        <a:rPr lang="en-US" dirty="0"/>
                        <a:t>h264</a:t>
                      </a:r>
                      <a:endParaRPr lang="ru-RU" dirty="0"/>
                    </a:p>
                  </a:txBody>
                  <a:tcPr anchor="ctr"/>
                </a:tc>
                <a:tc>
                  <a:txBody>
                    <a:bodyPr/>
                    <a:lstStyle/>
                    <a:p>
                      <a:pPr algn="ctr"/>
                      <a:r>
                        <a:rPr lang="en-US" dirty="0"/>
                        <a:t>0:58</a:t>
                      </a:r>
                      <a:endParaRPr lang="ru-RU" dirty="0"/>
                    </a:p>
                  </a:txBody>
                  <a:tcPr anchor="ctr"/>
                </a:tc>
                <a:tc>
                  <a:txBody>
                    <a:bodyPr/>
                    <a:lstStyle/>
                    <a:p>
                      <a:pPr algn="ctr"/>
                      <a:r>
                        <a:rPr lang="ru-RU" dirty="0"/>
                        <a:t>Низкая</a:t>
                      </a:r>
                    </a:p>
                  </a:txBody>
                  <a:tcPr anchor="ctr"/>
                </a:tc>
                <a:tc>
                  <a:txBody>
                    <a:bodyPr/>
                    <a:lstStyle/>
                    <a:p>
                      <a:pPr algn="ctr"/>
                      <a:r>
                        <a:rPr lang="ru-RU" sz="1400" dirty="0"/>
                        <a:t>Изменение размера</a:t>
                      </a:r>
                      <a:r>
                        <a:rPr lang="en-US" sz="1400" dirty="0"/>
                        <a:t>, </a:t>
                      </a:r>
                      <a:r>
                        <a:rPr lang="ru-RU" sz="1400" dirty="0"/>
                        <a:t>выход за границу кадра</a:t>
                      </a:r>
                      <a:endParaRPr lang="en-US" sz="1400" dirty="0"/>
                    </a:p>
                  </a:txBody>
                  <a:tcPr anchor="ctr"/>
                </a:tc>
                <a:extLst>
                  <a:ext uri="{0D108BD9-81ED-4DB2-BD59-A6C34878D82A}">
                    <a16:rowId xmlns:a16="http://schemas.microsoft.com/office/drawing/2014/main" val="2374293185"/>
                  </a:ext>
                </a:extLst>
              </a:tr>
              <a:tr h="370840">
                <a:tc>
                  <a:txBody>
                    <a:bodyPr/>
                    <a:lstStyle/>
                    <a:p>
                      <a:pPr algn="ctr"/>
                      <a:r>
                        <a:rPr lang="en-US" dirty="0"/>
                        <a:t>race_car.mp4</a:t>
                      </a:r>
                    </a:p>
                  </a:txBody>
                  <a:tcPr anchor="ctr"/>
                </a:tc>
                <a:tc>
                  <a:txBody>
                    <a:bodyPr/>
                    <a:lstStyle/>
                    <a:p>
                      <a:pPr algn="ctr"/>
                      <a:r>
                        <a:rPr lang="en-GB" dirty="0"/>
                        <a:t>1728x1080</a:t>
                      </a:r>
                      <a:endParaRPr lang="ru-RU" dirty="0"/>
                    </a:p>
                  </a:txBody>
                  <a:tcPr anchor="ctr"/>
                </a:tc>
                <a:tc>
                  <a:txBody>
                    <a:bodyPr/>
                    <a:lstStyle/>
                    <a:p>
                      <a:pPr algn="ctr"/>
                      <a:r>
                        <a:rPr lang="en-US" dirty="0"/>
                        <a:t>30</a:t>
                      </a:r>
                      <a:endParaRPr lang="ru-RU" dirty="0"/>
                    </a:p>
                  </a:txBody>
                  <a:tcPr anchor="ctr"/>
                </a:tc>
                <a:tc>
                  <a:txBody>
                    <a:bodyPr/>
                    <a:lstStyle/>
                    <a:p>
                      <a:pPr algn="ctr"/>
                      <a:r>
                        <a:rPr lang="en-US" dirty="0"/>
                        <a:t>h264</a:t>
                      </a:r>
                      <a:endParaRPr lang="ru-RU" dirty="0"/>
                    </a:p>
                  </a:txBody>
                  <a:tcPr anchor="ctr"/>
                </a:tc>
                <a:tc>
                  <a:txBody>
                    <a:bodyPr/>
                    <a:lstStyle/>
                    <a:p>
                      <a:pPr algn="ctr"/>
                      <a:r>
                        <a:rPr lang="en-US" dirty="0"/>
                        <a:t>0:07</a:t>
                      </a:r>
                      <a:endParaRPr lang="ru-RU" dirty="0"/>
                    </a:p>
                  </a:txBody>
                  <a:tcPr anchor="ctr"/>
                </a:tc>
                <a:tc>
                  <a:txBody>
                    <a:bodyPr/>
                    <a:lstStyle/>
                    <a:p>
                      <a:pPr algn="ctr"/>
                      <a:r>
                        <a:rPr lang="ru-RU" dirty="0"/>
                        <a:t>Низкая</a:t>
                      </a:r>
                    </a:p>
                  </a:txBody>
                  <a:tcPr anchor="ctr"/>
                </a:tc>
                <a:tc>
                  <a:txBody>
                    <a:bodyPr/>
                    <a:lstStyle/>
                    <a:p>
                      <a:pPr algn="ctr"/>
                      <a:r>
                        <a:rPr lang="ru-RU" sz="1400" dirty="0"/>
                        <a:t>Высокая скорость, поворот</a:t>
                      </a:r>
                      <a:endParaRPr lang="en-US" sz="1400" dirty="0"/>
                    </a:p>
                  </a:txBody>
                  <a:tcPr anchor="ctr"/>
                </a:tc>
                <a:extLst>
                  <a:ext uri="{0D108BD9-81ED-4DB2-BD59-A6C34878D82A}">
                    <a16:rowId xmlns:a16="http://schemas.microsoft.com/office/drawing/2014/main" val="3440233567"/>
                  </a:ext>
                </a:extLst>
              </a:tr>
              <a:tr h="370840">
                <a:tc>
                  <a:txBody>
                    <a:bodyPr/>
                    <a:lstStyle/>
                    <a:p>
                      <a:pPr algn="ctr"/>
                      <a:r>
                        <a:rPr lang="en-US" dirty="0"/>
                        <a:t>sidewalk.mp4</a:t>
                      </a:r>
                    </a:p>
                  </a:txBody>
                  <a:tcPr anchor="ctr"/>
                </a:tc>
                <a:tc>
                  <a:txBody>
                    <a:bodyPr/>
                    <a:lstStyle/>
                    <a:p>
                      <a:pPr algn="ctr"/>
                      <a:r>
                        <a:rPr lang="en-GB" dirty="0"/>
                        <a:t>3840x2160</a:t>
                      </a:r>
                      <a:endParaRPr lang="ru-RU" dirty="0"/>
                    </a:p>
                  </a:txBody>
                  <a:tcPr anchor="ctr"/>
                </a:tc>
                <a:tc>
                  <a:txBody>
                    <a:bodyPr/>
                    <a:lstStyle/>
                    <a:p>
                      <a:pPr algn="ctr"/>
                      <a:r>
                        <a:rPr lang="en-US" dirty="0"/>
                        <a:t>25</a:t>
                      </a:r>
                      <a:endParaRPr lang="ru-RU" dirty="0"/>
                    </a:p>
                  </a:txBody>
                  <a:tcPr anchor="ctr"/>
                </a:tc>
                <a:tc>
                  <a:txBody>
                    <a:bodyPr/>
                    <a:lstStyle/>
                    <a:p>
                      <a:pPr algn="ctr"/>
                      <a:r>
                        <a:rPr lang="en-US" dirty="0"/>
                        <a:t>h264</a:t>
                      </a:r>
                      <a:endParaRPr lang="ru-RU" dirty="0"/>
                    </a:p>
                  </a:txBody>
                  <a:tcPr anchor="ctr"/>
                </a:tc>
                <a:tc>
                  <a:txBody>
                    <a:bodyPr/>
                    <a:lstStyle/>
                    <a:p>
                      <a:pPr algn="ctr"/>
                      <a:r>
                        <a:rPr lang="en-US" dirty="0"/>
                        <a:t>0:11</a:t>
                      </a:r>
                      <a:endParaRPr lang="ru-RU" dirty="0"/>
                    </a:p>
                  </a:txBody>
                  <a:tcPr anchor="ctr"/>
                </a:tc>
                <a:tc>
                  <a:txBody>
                    <a:bodyPr/>
                    <a:lstStyle/>
                    <a:p>
                      <a:pPr algn="ctr"/>
                      <a:r>
                        <a:rPr lang="ru-RU" dirty="0"/>
                        <a:t>Высокая</a:t>
                      </a:r>
                    </a:p>
                  </a:txBody>
                  <a:tcPr anchor="ctr"/>
                </a:tc>
                <a:tc>
                  <a:txBody>
                    <a:bodyPr/>
                    <a:lstStyle/>
                    <a:p>
                      <a:pPr algn="ctr"/>
                      <a:r>
                        <a:rPr lang="ru-RU" sz="1400" dirty="0"/>
                        <a:t>Много объектов, многократное перекрытие</a:t>
                      </a:r>
                      <a:endParaRPr lang="en-US" sz="1400" dirty="0"/>
                    </a:p>
                  </a:txBody>
                  <a:tcPr anchor="ctr"/>
                </a:tc>
                <a:extLst>
                  <a:ext uri="{0D108BD9-81ED-4DB2-BD59-A6C34878D82A}">
                    <a16:rowId xmlns:a16="http://schemas.microsoft.com/office/drawing/2014/main" val="518173186"/>
                  </a:ext>
                </a:extLst>
              </a:tr>
            </a:tbl>
          </a:graphicData>
        </a:graphic>
      </p:graphicFrame>
    </p:spTree>
    <p:extLst>
      <p:ext uri="{BB962C8B-B14F-4D97-AF65-F5344CB8AC3E}">
        <p14:creationId xmlns:p14="http://schemas.microsoft.com/office/powerpoint/2010/main" val="15484852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837AD3D-E90B-DF05-81CD-BEA49DFE35B0}"/>
              </a:ext>
            </a:extLst>
          </p:cNvPr>
          <p:cNvSpPr>
            <a:spLocks noGrp="1"/>
          </p:cNvSpPr>
          <p:nvPr>
            <p:ph type="title"/>
          </p:nvPr>
        </p:nvSpPr>
        <p:spPr>
          <a:xfrm>
            <a:off x="1143000" y="609600"/>
            <a:ext cx="9875520" cy="884903"/>
          </a:xfrm>
        </p:spPr>
        <p:txBody>
          <a:bodyPr>
            <a:normAutofit/>
          </a:bodyPr>
          <a:lstStyle/>
          <a:p>
            <a:pPr algn="ctr"/>
            <a:r>
              <a:rPr lang="ru-RU" dirty="0"/>
              <a:t>Трекеры, встроенные в </a:t>
            </a:r>
            <a:r>
              <a:rPr lang="en-US" dirty="0"/>
              <a:t>OpenCV</a:t>
            </a:r>
            <a:endParaRPr lang="ru-RU" dirty="0"/>
          </a:p>
        </p:txBody>
      </p:sp>
      <p:sp>
        <p:nvSpPr>
          <p:cNvPr id="5" name="Объект 4">
            <a:extLst>
              <a:ext uri="{FF2B5EF4-FFF2-40B4-BE49-F238E27FC236}">
                <a16:creationId xmlns:a16="http://schemas.microsoft.com/office/drawing/2014/main" id="{F72F2BE0-62E8-8C45-396C-3FD45B5DD364}"/>
              </a:ext>
            </a:extLst>
          </p:cNvPr>
          <p:cNvSpPr>
            <a:spLocks noGrp="1"/>
          </p:cNvSpPr>
          <p:nvPr>
            <p:ph idx="1"/>
          </p:nvPr>
        </p:nvSpPr>
        <p:spPr/>
        <p:txBody>
          <a:bodyPr/>
          <a:lstStyle/>
          <a:p>
            <a:r>
              <a:rPr lang="en-US" b="1" dirty="0">
                <a:solidFill>
                  <a:srgbClr val="00B050"/>
                </a:solidFill>
              </a:rPr>
              <a:t>CSRT (Channel and Spatial Reliability Tracker)</a:t>
            </a:r>
          </a:p>
          <a:p>
            <a:r>
              <a:rPr lang="en-US" b="1" dirty="0">
                <a:solidFill>
                  <a:srgbClr val="00B050"/>
                </a:solidFill>
              </a:rPr>
              <a:t>KCF (Kernelized Correlation Filters)</a:t>
            </a:r>
          </a:p>
          <a:p>
            <a:r>
              <a:rPr lang="en-US" b="1" dirty="0">
                <a:solidFill>
                  <a:srgbClr val="00B050"/>
                </a:solidFill>
              </a:rPr>
              <a:t>MOSSE (Minimum Output Sum of Squared Error)</a:t>
            </a:r>
          </a:p>
          <a:p>
            <a:r>
              <a:rPr lang="en-US" dirty="0" err="1"/>
              <a:t>MedianFlow</a:t>
            </a:r>
            <a:endParaRPr lang="en-US" dirty="0"/>
          </a:p>
          <a:p>
            <a:r>
              <a:rPr lang="en-US" dirty="0"/>
              <a:t>MIL (Multiple Instance Learning)</a:t>
            </a:r>
          </a:p>
          <a:p>
            <a:r>
              <a:rPr lang="en-US" dirty="0"/>
              <a:t>TLD (Tracking–Learning–Detection)</a:t>
            </a:r>
          </a:p>
          <a:p>
            <a:r>
              <a:rPr lang="en-US" dirty="0"/>
              <a:t>Boosting</a:t>
            </a:r>
          </a:p>
          <a:p>
            <a:r>
              <a:rPr lang="en-US" dirty="0"/>
              <a:t>GOTURN (Generic Object Tracking Using Regression Networks)</a:t>
            </a:r>
            <a:endParaRPr lang="ru-RU" dirty="0"/>
          </a:p>
        </p:txBody>
      </p:sp>
    </p:spTree>
    <p:extLst>
      <p:ext uri="{BB962C8B-B14F-4D97-AF65-F5344CB8AC3E}">
        <p14:creationId xmlns:p14="http://schemas.microsoft.com/office/powerpoint/2010/main" val="29034035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837AD3D-E90B-DF05-81CD-BEA49DFE35B0}"/>
              </a:ext>
            </a:extLst>
          </p:cNvPr>
          <p:cNvSpPr>
            <a:spLocks noGrp="1"/>
          </p:cNvSpPr>
          <p:nvPr>
            <p:ph type="title"/>
          </p:nvPr>
        </p:nvSpPr>
        <p:spPr>
          <a:xfrm>
            <a:off x="1143000" y="609600"/>
            <a:ext cx="9875520" cy="884903"/>
          </a:xfrm>
        </p:spPr>
        <p:txBody>
          <a:bodyPr>
            <a:normAutofit/>
          </a:bodyPr>
          <a:lstStyle/>
          <a:p>
            <a:pPr algn="ctr"/>
            <a:r>
              <a:rPr lang="ru-RU" dirty="0"/>
              <a:t>Трекеры, встроенные в </a:t>
            </a:r>
            <a:r>
              <a:rPr lang="en-US" dirty="0"/>
              <a:t>OpenCV</a:t>
            </a:r>
            <a:endParaRPr lang="ru-RU" dirty="0"/>
          </a:p>
        </p:txBody>
      </p:sp>
      <p:sp>
        <p:nvSpPr>
          <p:cNvPr id="5" name="Объект 4">
            <a:extLst>
              <a:ext uri="{FF2B5EF4-FFF2-40B4-BE49-F238E27FC236}">
                <a16:creationId xmlns:a16="http://schemas.microsoft.com/office/drawing/2014/main" id="{F72F2BE0-62E8-8C45-396C-3FD45B5DD364}"/>
              </a:ext>
            </a:extLst>
          </p:cNvPr>
          <p:cNvSpPr>
            <a:spLocks noGrp="1"/>
          </p:cNvSpPr>
          <p:nvPr>
            <p:ph idx="1"/>
          </p:nvPr>
        </p:nvSpPr>
        <p:spPr/>
        <p:txBody>
          <a:bodyPr/>
          <a:lstStyle/>
          <a:p>
            <a:r>
              <a:rPr lang="en-US" b="1" dirty="0">
                <a:solidFill>
                  <a:srgbClr val="00B050"/>
                </a:solidFill>
              </a:rPr>
              <a:t>CSRT (Channel and Spatial Reliability Tracker)</a:t>
            </a:r>
          </a:p>
          <a:p>
            <a:r>
              <a:rPr lang="en-US" b="1" dirty="0">
                <a:solidFill>
                  <a:srgbClr val="00B050"/>
                </a:solidFill>
              </a:rPr>
              <a:t>KCF (Kernelized Correlation Filters)</a:t>
            </a:r>
          </a:p>
          <a:p>
            <a:r>
              <a:rPr lang="en-US" b="1" dirty="0">
                <a:solidFill>
                  <a:srgbClr val="00B050"/>
                </a:solidFill>
              </a:rPr>
              <a:t>MOSSE (Minimum Output Sum of Squared Error)</a:t>
            </a:r>
          </a:p>
          <a:p>
            <a:pPr marL="45720" indent="0">
              <a:buNone/>
            </a:pPr>
            <a:endParaRPr lang="ru-RU" dirty="0"/>
          </a:p>
          <a:p>
            <a:pPr marL="45720" indent="0">
              <a:buNone/>
            </a:pPr>
            <a:r>
              <a:rPr lang="en-US" dirty="0"/>
              <a:t>CSRT </a:t>
            </a:r>
            <a:r>
              <a:rPr lang="ru-RU" dirty="0"/>
              <a:t>и </a:t>
            </a:r>
            <a:r>
              <a:rPr lang="en-US" dirty="0"/>
              <a:t>KCF </a:t>
            </a:r>
            <a:r>
              <a:rPr lang="ru-RU" dirty="0"/>
              <a:t>были выбраны, т.к. они являются усовершенствованными версиями других методов, таких как </a:t>
            </a:r>
            <a:r>
              <a:rPr lang="en-US" dirty="0"/>
              <a:t>Boosting </a:t>
            </a:r>
            <a:r>
              <a:rPr lang="ru-RU" dirty="0"/>
              <a:t>и</a:t>
            </a:r>
            <a:r>
              <a:rPr lang="en-US" dirty="0"/>
              <a:t> MIL</a:t>
            </a:r>
            <a:r>
              <a:rPr lang="ru-RU" dirty="0"/>
              <a:t> и имеют наилучшее соотношение точности и скорости трекинга. </a:t>
            </a:r>
            <a:r>
              <a:rPr lang="en-US" dirty="0"/>
              <a:t>MOSSE </a:t>
            </a:r>
            <a:r>
              <a:rPr lang="ru-RU" dirty="0"/>
              <a:t>был выбран из-за чрезвычайной производительности и хорошей точности отслеживания.</a:t>
            </a:r>
            <a:endParaRPr lang="en-US" dirty="0"/>
          </a:p>
        </p:txBody>
      </p:sp>
    </p:spTree>
    <p:extLst>
      <p:ext uri="{BB962C8B-B14F-4D97-AF65-F5344CB8AC3E}">
        <p14:creationId xmlns:p14="http://schemas.microsoft.com/office/powerpoint/2010/main" val="14117017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837AD3D-E90B-DF05-81CD-BEA49DFE35B0}"/>
              </a:ext>
            </a:extLst>
          </p:cNvPr>
          <p:cNvSpPr>
            <a:spLocks noGrp="1"/>
          </p:cNvSpPr>
          <p:nvPr>
            <p:ph type="title"/>
          </p:nvPr>
        </p:nvSpPr>
        <p:spPr>
          <a:xfrm>
            <a:off x="1143000" y="609600"/>
            <a:ext cx="9875520" cy="884903"/>
          </a:xfrm>
        </p:spPr>
        <p:txBody>
          <a:bodyPr>
            <a:normAutofit/>
          </a:bodyPr>
          <a:lstStyle/>
          <a:p>
            <a:pPr algn="ctr"/>
            <a:r>
              <a:rPr lang="ru-RU" dirty="0"/>
              <a:t>Параметры оценивания</a:t>
            </a:r>
          </a:p>
        </p:txBody>
      </p:sp>
      <p:sp>
        <p:nvSpPr>
          <p:cNvPr id="5" name="Объект 4">
            <a:extLst>
              <a:ext uri="{FF2B5EF4-FFF2-40B4-BE49-F238E27FC236}">
                <a16:creationId xmlns:a16="http://schemas.microsoft.com/office/drawing/2014/main" id="{F72F2BE0-62E8-8C45-396C-3FD45B5DD364}"/>
              </a:ext>
            </a:extLst>
          </p:cNvPr>
          <p:cNvSpPr>
            <a:spLocks noGrp="1"/>
          </p:cNvSpPr>
          <p:nvPr>
            <p:ph idx="1"/>
          </p:nvPr>
        </p:nvSpPr>
        <p:spPr/>
        <p:txBody>
          <a:bodyPr/>
          <a:lstStyle/>
          <a:p>
            <a:pPr marL="502920" indent="-457200">
              <a:buFont typeface="+mj-lt"/>
              <a:buAutoNum type="arabicPeriod"/>
            </a:pPr>
            <a:r>
              <a:rPr lang="ru-RU" dirty="0"/>
              <a:t>Частота ложных срабатываний, переходов на другой объект;</a:t>
            </a:r>
          </a:p>
          <a:p>
            <a:pPr marL="502920" indent="-457200">
              <a:buFont typeface="+mj-lt"/>
              <a:buAutoNum type="arabicPeriod"/>
            </a:pPr>
            <a:r>
              <a:rPr lang="ru-RU" dirty="0"/>
              <a:t>Возврат к отслеживанию после выхода объекта за границы или перекрытия другим объектом;</a:t>
            </a:r>
          </a:p>
          <a:p>
            <a:pPr marL="502920" indent="-457200">
              <a:buFont typeface="+mj-lt"/>
              <a:buAutoNum type="arabicPeriod"/>
            </a:pPr>
            <a:r>
              <a:rPr lang="ru-RU" dirty="0"/>
              <a:t>Скорость обработки (сколько FPS, работает ли в реальном времени);</a:t>
            </a:r>
          </a:p>
          <a:p>
            <a:pPr marL="502920" indent="-457200">
              <a:buFont typeface="+mj-lt"/>
              <a:buAutoNum type="arabicPeriod"/>
            </a:pPr>
            <a:r>
              <a:rPr lang="ru-RU" b="0" i="0" dirty="0">
                <a:solidFill>
                  <a:srgbClr val="000000"/>
                </a:solidFill>
                <a:effectLst/>
                <a:latin typeface="-apple-system"/>
              </a:rPr>
              <a:t>Устойчивость к изменениям масштаба и вращению объекта.</a:t>
            </a:r>
            <a:endParaRPr lang="en-US" dirty="0"/>
          </a:p>
        </p:txBody>
      </p:sp>
    </p:spTree>
    <p:extLst>
      <p:ext uri="{BB962C8B-B14F-4D97-AF65-F5344CB8AC3E}">
        <p14:creationId xmlns:p14="http://schemas.microsoft.com/office/powerpoint/2010/main" val="8893887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Рисунок 14">
            <a:extLst>
              <a:ext uri="{FF2B5EF4-FFF2-40B4-BE49-F238E27FC236}">
                <a16:creationId xmlns:a16="http://schemas.microsoft.com/office/drawing/2014/main" id="{814452BA-3D95-5F4C-CD2A-21E625CFFEDE}"/>
              </a:ext>
            </a:extLst>
          </p:cNvPr>
          <p:cNvPicPr>
            <a:picLocks noChangeAspect="1"/>
          </p:cNvPicPr>
          <p:nvPr/>
        </p:nvPicPr>
        <p:blipFill>
          <a:blip r:embed="rId2"/>
          <a:stretch>
            <a:fillRect/>
          </a:stretch>
        </p:blipFill>
        <p:spPr>
          <a:xfrm>
            <a:off x="0" y="0"/>
            <a:ext cx="12192000" cy="6858000"/>
          </a:xfrm>
          <a:prstGeom prst="rect">
            <a:avLst/>
          </a:prstGeom>
        </p:spPr>
      </p:pic>
      <p:sp>
        <p:nvSpPr>
          <p:cNvPr id="13" name="Прямоугольник 12">
            <a:extLst>
              <a:ext uri="{FF2B5EF4-FFF2-40B4-BE49-F238E27FC236}">
                <a16:creationId xmlns:a16="http://schemas.microsoft.com/office/drawing/2014/main" id="{A76872F1-4139-9293-5979-14DB3F49F408}"/>
              </a:ext>
            </a:extLst>
          </p:cNvPr>
          <p:cNvSpPr/>
          <p:nvPr/>
        </p:nvSpPr>
        <p:spPr>
          <a:xfrm>
            <a:off x="0" y="0"/>
            <a:ext cx="12192000" cy="6858000"/>
          </a:xfrm>
          <a:prstGeom prst="rect">
            <a:avLst/>
          </a:prstGeom>
          <a:gradFill flip="none" rotWithShape="1">
            <a:gsLst>
              <a:gs pos="10000">
                <a:schemeClr val="tx1">
                  <a:alpha val="0"/>
                </a:schemeClr>
              </a:gs>
              <a:gs pos="75000">
                <a:schemeClr val="tx1">
                  <a:alpha val="70000"/>
                </a:schemeClr>
              </a:gs>
            </a:gsLst>
            <a:lin ang="0" scaled="0"/>
            <a:tileRect/>
          </a:gra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r"/>
            <a:endParaRPr lang="ru-RU" dirty="0"/>
          </a:p>
        </p:txBody>
      </p:sp>
      <p:sp>
        <p:nvSpPr>
          <p:cNvPr id="2" name="Заголовок 1">
            <a:extLst>
              <a:ext uri="{FF2B5EF4-FFF2-40B4-BE49-F238E27FC236}">
                <a16:creationId xmlns:a16="http://schemas.microsoft.com/office/drawing/2014/main" id="{0837AD3D-E90B-DF05-81CD-BEA49DFE35B0}"/>
              </a:ext>
            </a:extLst>
          </p:cNvPr>
          <p:cNvSpPr>
            <a:spLocks noGrp="1"/>
          </p:cNvSpPr>
          <p:nvPr>
            <p:ph type="title"/>
          </p:nvPr>
        </p:nvSpPr>
        <p:spPr>
          <a:xfrm>
            <a:off x="5919020" y="609600"/>
            <a:ext cx="5490660" cy="884903"/>
          </a:xfrm>
        </p:spPr>
        <p:txBody>
          <a:bodyPr>
            <a:normAutofit/>
          </a:bodyPr>
          <a:lstStyle/>
          <a:p>
            <a:r>
              <a:rPr lang="ru-RU" dirty="0">
                <a:solidFill>
                  <a:schemeClr val="bg1"/>
                </a:solidFill>
              </a:rPr>
              <a:t>Видео 1</a:t>
            </a:r>
          </a:p>
        </p:txBody>
      </p:sp>
      <p:sp>
        <p:nvSpPr>
          <p:cNvPr id="10" name="TextBox 9">
            <a:extLst>
              <a:ext uri="{FF2B5EF4-FFF2-40B4-BE49-F238E27FC236}">
                <a16:creationId xmlns:a16="http://schemas.microsoft.com/office/drawing/2014/main" id="{B46E7A2F-F788-55DE-1332-4A8D46F410BC}"/>
              </a:ext>
            </a:extLst>
          </p:cNvPr>
          <p:cNvSpPr txBox="1"/>
          <p:nvPr/>
        </p:nvSpPr>
        <p:spPr>
          <a:xfrm>
            <a:off x="5919020" y="1967985"/>
            <a:ext cx="5624052" cy="3693319"/>
          </a:xfrm>
          <a:prstGeom prst="rect">
            <a:avLst/>
          </a:prstGeom>
          <a:noFill/>
        </p:spPr>
        <p:txBody>
          <a:bodyPr wrap="square" rtlCol="0">
            <a:spAutoFit/>
          </a:bodyPr>
          <a:lstStyle/>
          <a:p>
            <a:r>
              <a:rPr lang="ru-RU" dirty="0">
                <a:solidFill>
                  <a:schemeClr val="bg1"/>
                </a:solidFill>
              </a:rPr>
              <a:t>Оценивается устойчивость трекера к полному перекрытию объекта и отсутствие ложных срабатываний. Отслеживается пешеход. На переднем плане проезжают машины.</a:t>
            </a:r>
          </a:p>
          <a:p>
            <a:endParaRPr lang="ru-RU" dirty="0">
              <a:solidFill>
                <a:schemeClr val="bg1"/>
              </a:solidFill>
            </a:endParaRPr>
          </a:p>
          <a:p>
            <a:pPr marL="285750" indent="-285750">
              <a:buFont typeface="Arial" panose="020B0604020202020204" pitchFamily="34" charset="0"/>
              <a:buChar char="•"/>
            </a:pPr>
            <a:r>
              <a:rPr lang="en-US" dirty="0">
                <a:solidFill>
                  <a:schemeClr val="bg1"/>
                </a:solidFill>
              </a:rPr>
              <a:t>CSRT </a:t>
            </a:r>
            <a:r>
              <a:rPr lang="ru-RU" dirty="0">
                <a:solidFill>
                  <a:schemeClr val="bg1"/>
                </a:solidFill>
              </a:rPr>
              <a:t>после второй машины перебросил трекинг с человека на здание.</a:t>
            </a:r>
          </a:p>
          <a:p>
            <a:pPr marL="285750" indent="-285750">
              <a:buFont typeface="Arial" panose="020B0604020202020204" pitchFamily="34" charset="0"/>
              <a:buChar char="•"/>
            </a:pPr>
            <a:r>
              <a:rPr lang="en-US" dirty="0">
                <a:solidFill>
                  <a:schemeClr val="bg1"/>
                </a:solidFill>
              </a:rPr>
              <a:t>KCF </a:t>
            </a:r>
            <a:r>
              <a:rPr lang="ru-RU" dirty="0">
                <a:solidFill>
                  <a:schemeClr val="bg1"/>
                </a:solidFill>
              </a:rPr>
              <a:t>после второй машины сообщил о потере объекта и перестал отслеживать пешехода.</a:t>
            </a:r>
          </a:p>
          <a:p>
            <a:pPr marL="285750" indent="-285750">
              <a:buFont typeface="Arial" panose="020B0604020202020204" pitchFamily="34" charset="0"/>
              <a:buChar char="•"/>
            </a:pPr>
            <a:r>
              <a:rPr lang="en-US" dirty="0">
                <a:solidFill>
                  <a:schemeClr val="bg1"/>
                </a:solidFill>
              </a:rPr>
              <a:t>MOSSE </a:t>
            </a:r>
            <a:r>
              <a:rPr lang="ru-RU" dirty="0">
                <a:solidFill>
                  <a:schemeClr val="bg1"/>
                </a:solidFill>
              </a:rPr>
              <a:t>ни разу не потерял человека и не имел ложных срабатываний.</a:t>
            </a:r>
          </a:p>
          <a:p>
            <a:endParaRPr lang="ru-RU" dirty="0">
              <a:solidFill>
                <a:schemeClr val="bg1"/>
              </a:solidFill>
            </a:endParaRPr>
          </a:p>
          <a:p>
            <a:r>
              <a:rPr lang="ru-RU" dirty="0">
                <a:solidFill>
                  <a:schemeClr val="bg1"/>
                </a:solidFill>
              </a:rPr>
              <a:t>Победитель: </a:t>
            </a:r>
            <a:r>
              <a:rPr lang="en-US" dirty="0">
                <a:solidFill>
                  <a:schemeClr val="bg1"/>
                </a:solidFill>
              </a:rPr>
              <a:t>MOSSE</a:t>
            </a:r>
            <a:endParaRPr lang="ru-RU" dirty="0">
              <a:solidFill>
                <a:schemeClr val="bg1"/>
              </a:solidFill>
            </a:endParaRPr>
          </a:p>
        </p:txBody>
      </p:sp>
    </p:spTree>
    <p:extLst>
      <p:ext uri="{BB962C8B-B14F-4D97-AF65-F5344CB8AC3E}">
        <p14:creationId xmlns:p14="http://schemas.microsoft.com/office/powerpoint/2010/main" val="4354719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1BEAF4C1-94DF-09C9-65D6-C1AF07F92998}"/>
              </a:ext>
            </a:extLst>
          </p:cNvPr>
          <p:cNvPicPr>
            <a:picLocks noChangeAspect="1"/>
          </p:cNvPicPr>
          <p:nvPr/>
        </p:nvPicPr>
        <p:blipFill>
          <a:blip r:embed="rId2"/>
          <a:stretch>
            <a:fillRect/>
          </a:stretch>
        </p:blipFill>
        <p:spPr>
          <a:xfrm>
            <a:off x="0" y="0"/>
            <a:ext cx="12192000" cy="6858000"/>
          </a:xfrm>
          <a:prstGeom prst="rect">
            <a:avLst/>
          </a:prstGeom>
        </p:spPr>
      </p:pic>
      <p:sp>
        <p:nvSpPr>
          <p:cNvPr id="13" name="Прямоугольник 12">
            <a:extLst>
              <a:ext uri="{FF2B5EF4-FFF2-40B4-BE49-F238E27FC236}">
                <a16:creationId xmlns:a16="http://schemas.microsoft.com/office/drawing/2014/main" id="{A76872F1-4139-9293-5979-14DB3F49F408}"/>
              </a:ext>
            </a:extLst>
          </p:cNvPr>
          <p:cNvSpPr/>
          <p:nvPr/>
        </p:nvSpPr>
        <p:spPr>
          <a:xfrm>
            <a:off x="0" y="0"/>
            <a:ext cx="12192000" cy="6858000"/>
          </a:xfrm>
          <a:prstGeom prst="rect">
            <a:avLst/>
          </a:prstGeom>
          <a:gradFill flip="none" rotWithShape="1">
            <a:gsLst>
              <a:gs pos="10000">
                <a:schemeClr val="tx1">
                  <a:alpha val="0"/>
                </a:schemeClr>
              </a:gs>
              <a:gs pos="75000">
                <a:schemeClr val="tx1">
                  <a:alpha val="70000"/>
                </a:schemeClr>
              </a:gs>
            </a:gsLst>
            <a:lin ang="0" scaled="0"/>
            <a:tileRect/>
          </a:gra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r"/>
            <a:endParaRPr lang="ru-RU" dirty="0"/>
          </a:p>
        </p:txBody>
      </p:sp>
      <p:sp>
        <p:nvSpPr>
          <p:cNvPr id="2" name="Заголовок 1">
            <a:extLst>
              <a:ext uri="{FF2B5EF4-FFF2-40B4-BE49-F238E27FC236}">
                <a16:creationId xmlns:a16="http://schemas.microsoft.com/office/drawing/2014/main" id="{0837AD3D-E90B-DF05-81CD-BEA49DFE35B0}"/>
              </a:ext>
            </a:extLst>
          </p:cNvPr>
          <p:cNvSpPr>
            <a:spLocks noGrp="1"/>
          </p:cNvSpPr>
          <p:nvPr>
            <p:ph type="title"/>
          </p:nvPr>
        </p:nvSpPr>
        <p:spPr>
          <a:xfrm>
            <a:off x="5919020" y="609600"/>
            <a:ext cx="5490660" cy="884903"/>
          </a:xfrm>
        </p:spPr>
        <p:txBody>
          <a:bodyPr>
            <a:normAutofit/>
          </a:bodyPr>
          <a:lstStyle/>
          <a:p>
            <a:r>
              <a:rPr lang="ru-RU" dirty="0">
                <a:solidFill>
                  <a:schemeClr val="bg1"/>
                </a:solidFill>
              </a:rPr>
              <a:t>Видео </a:t>
            </a:r>
            <a:r>
              <a:rPr lang="en-US" dirty="0">
                <a:solidFill>
                  <a:schemeClr val="bg1"/>
                </a:solidFill>
              </a:rPr>
              <a:t>2</a:t>
            </a:r>
            <a:endParaRPr lang="ru-RU" dirty="0">
              <a:solidFill>
                <a:schemeClr val="bg1"/>
              </a:solidFill>
            </a:endParaRPr>
          </a:p>
        </p:txBody>
      </p:sp>
      <p:sp>
        <p:nvSpPr>
          <p:cNvPr id="10" name="TextBox 9">
            <a:extLst>
              <a:ext uri="{FF2B5EF4-FFF2-40B4-BE49-F238E27FC236}">
                <a16:creationId xmlns:a16="http://schemas.microsoft.com/office/drawing/2014/main" id="{B46E7A2F-F788-55DE-1332-4A8D46F410BC}"/>
              </a:ext>
            </a:extLst>
          </p:cNvPr>
          <p:cNvSpPr txBox="1"/>
          <p:nvPr/>
        </p:nvSpPr>
        <p:spPr>
          <a:xfrm>
            <a:off x="5919020" y="1967985"/>
            <a:ext cx="5624052" cy="3970318"/>
          </a:xfrm>
          <a:prstGeom prst="rect">
            <a:avLst/>
          </a:prstGeom>
          <a:noFill/>
        </p:spPr>
        <p:txBody>
          <a:bodyPr wrap="square" rtlCol="0">
            <a:spAutoFit/>
          </a:bodyPr>
          <a:lstStyle/>
          <a:p>
            <a:r>
              <a:rPr lang="ru-RU" dirty="0">
                <a:solidFill>
                  <a:schemeClr val="bg1"/>
                </a:solidFill>
              </a:rPr>
              <a:t>Оценивается возможность продолжения трекинга при выходе объекта за кадр и возвращении обратно. Отслеживается голова собаки.</a:t>
            </a:r>
          </a:p>
          <a:p>
            <a:endParaRPr lang="ru-RU" dirty="0">
              <a:solidFill>
                <a:schemeClr val="bg1"/>
              </a:solidFill>
            </a:endParaRPr>
          </a:p>
          <a:p>
            <a:pPr marL="285750" indent="-285750">
              <a:buFont typeface="Arial" panose="020B0604020202020204" pitchFamily="34" charset="0"/>
              <a:buChar char="•"/>
            </a:pPr>
            <a:r>
              <a:rPr lang="en-US" dirty="0">
                <a:solidFill>
                  <a:schemeClr val="bg1"/>
                </a:solidFill>
              </a:rPr>
              <a:t>CSRT </a:t>
            </a:r>
            <a:r>
              <a:rPr lang="ru-RU" dirty="0">
                <a:solidFill>
                  <a:schemeClr val="bg1"/>
                </a:solidFill>
              </a:rPr>
              <a:t>успешно возвращается после возвращения объекта, но во время отсутствия объекта отслеживает случайное место на краю экрана.</a:t>
            </a:r>
          </a:p>
          <a:p>
            <a:pPr marL="285750" indent="-285750">
              <a:buFont typeface="Arial" panose="020B0604020202020204" pitchFamily="34" charset="0"/>
              <a:buChar char="•"/>
            </a:pPr>
            <a:r>
              <a:rPr lang="en-US" dirty="0">
                <a:solidFill>
                  <a:schemeClr val="bg1"/>
                </a:solidFill>
              </a:rPr>
              <a:t>KCF </a:t>
            </a:r>
            <a:r>
              <a:rPr lang="ru-RU" dirty="0">
                <a:solidFill>
                  <a:schemeClr val="bg1"/>
                </a:solidFill>
              </a:rPr>
              <a:t>успешно возвращается после возвращения объекта и не даёт ложных срабатываний, но при опускании головы перестаёт отслеживать.</a:t>
            </a:r>
          </a:p>
          <a:p>
            <a:pPr marL="285750" indent="-285750">
              <a:buFont typeface="Arial" panose="020B0604020202020204" pitchFamily="34" charset="0"/>
              <a:buChar char="•"/>
            </a:pPr>
            <a:r>
              <a:rPr lang="en-US" dirty="0">
                <a:solidFill>
                  <a:schemeClr val="bg1"/>
                </a:solidFill>
              </a:rPr>
              <a:t>MOSSE </a:t>
            </a:r>
            <a:r>
              <a:rPr lang="ru-RU" dirty="0">
                <a:solidFill>
                  <a:schemeClr val="bg1"/>
                </a:solidFill>
              </a:rPr>
              <a:t>сработал также, как и </a:t>
            </a:r>
            <a:r>
              <a:rPr lang="en-US" dirty="0">
                <a:solidFill>
                  <a:schemeClr val="bg1"/>
                </a:solidFill>
              </a:rPr>
              <a:t>CSRT, </a:t>
            </a:r>
            <a:r>
              <a:rPr lang="ru-RU" dirty="0">
                <a:solidFill>
                  <a:schemeClr val="bg1"/>
                </a:solidFill>
              </a:rPr>
              <a:t>но в конце прямоугольник отслеживания застыл на месте.</a:t>
            </a:r>
          </a:p>
          <a:p>
            <a:endParaRPr lang="ru-RU" dirty="0">
              <a:solidFill>
                <a:schemeClr val="bg1"/>
              </a:solidFill>
            </a:endParaRPr>
          </a:p>
          <a:p>
            <a:r>
              <a:rPr lang="ru-RU" dirty="0">
                <a:solidFill>
                  <a:schemeClr val="bg1"/>
                </a:solidFill>
              </a:rPr>
              <a:t>Победители: </a:t>
            </a:r>
            <a:r>
              <a:rPr lang="en-US" dirty="0">
                <a:solidFill>
                  <a:schemeClr val="bg1"/>
                </a:solidFill>
              </a:rPr>
              <a:t>CSRT </a:t>
            </a:r>
            <a:r>
              <a:rPr lang="ru-RU" dirty="0">
                <a:solidFill>
                  <a:schemeClr val="bg1"/>
                </a:solidFill>
              </a:rPr>
              <a:t>и </a:t>
            </a:r>
            <a:r>
              <a:rPr lang="en-US" dirty="0">
                <a:solidFill>
                  <a:schemeClr val="bg1"/>
                </a:solidFill>
              </a:rPr>
              <a:t>KCF</a:t>
            </a:r>
            <a:endParaRPr lang="ru-RU" dirty="0">
              <a:solidFill>
                <a:schemeClr val="bg1"/>
              </a:solidFill>
            </a:endParaRPr>
          </a:p>
        </p:txBody>
      </p:sp>
    </p:spTree>
    <p:extLst>
      <p:ext uri="{BB962C8B-B14F-4D97-AF65-F5344CB8AC3E}">
        <p14:creationId xmlns:p14="http://schemas.microsoft.com/office/powerpoint/2010/main" val="25677905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0586F787-2A38-DC8E-F9C8-7F0D393FB4FD}"/>
              </a:ext>
            </a:extLst>
          </p:cNvPr>
          <p:cNvPicPr>
            <a:picLocks noChangeAspect="1"/>
          </p:cNvPicPr>
          <p:nvPr/>
        </p:nvPicPr>
        <p:blipFill>
          <a:blip r:embed="rId2"/>
          <a:stretch>
            <a:fillRect/>
          </a:stretch>
        </p:blipFill>
        <p:spPr>
          <a:xfrm>
            <a:off x="-3535680" y="-1508760"/>
            <a:ext cx="15727680" cy="9829800"/>
          </a:xfrm>
          <a:prstGeom prst="rect">
            <a:avLst/>
          </a:prstGeom>
        </p:spPr>
      </p:pic>
      <p:sp>
        <p:nvSpPr>
          <p:cNvPr id="13" name="Прямоугольник 12">
            <a:extLst>
              <a:ext uri="{FF2B5EF4-FFF2-40B4-BE49-F238E27FC236}">
                <a16:creationId xmlns:a16="http://schemas.microsoft.com/office/drawing/2014/main" id="{A76872F1-4139-9293-5979-14DB3F49F408}"/>
              </a:ext>
            </a:extLst>
          </p:cNvPr>
          <p:cNvSpPr/>
          <p:nvPr/>
        </p:nvSpPr>
        <p:spPr>
          <a:xfrm>
            <a:off x="0" y="0"/>
            <a:ext cx="12192000" cy="6858000"/>
          </a:xfrm>
          <a:prstGeom prst="rect">
            <a:avLst/>
          </a:prstGeom>
          <a:gradFill flip="none" rotWithShape="1">
            <a:gsLst>
              <a:gs pos="10000">
                <a:schemeClr val="tx1">
                  <a:alpha val="0"/>
                </a:schemeClr>
              </a:gs>
              <a:gs pos="75000">
                <a:schemeClr val="tx1">
                  <a:alpha val="70000"/>
                </a:schemeClr>
              </a:gs>
            </a:gsLst>
            <a:lin ang="0" scaled="0"/>
            <a:tileRect/>
          </a:gra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r"/>
            <a:endParaRPr lang="ru-RU" dirty="0"/>
          </a:p>
        </p:txBody>
      </p:sp>
      <p:sp>
        <p:nvSpPr>
          <p:cNvPr id="2" name="Заголовок 1">
            <a:extLst>
              <a:ext uri="{FF2B5EF4-FFF2-40B4-BE49-F238E27FC236}">
                <a16:creationId xmlns:a16="http://schemas.microsoft.com/office/drawing/2014/main" id="{0837AD3D-E90B-DF05-81CD-BEA49DFE35B0}"/>
              </a:ext>
            </a:extLst>
          </p:cNvPr>
          <p:cNvSpPr>
            <a:spLocks noGrp="1"/>
          </p:cNvSpPr>
          <p:nvPr>
            <p:ph type="title"/>
          </p:nvPr>
        </p:nvSpPr>
        <p:spPr>
          <a:xfrm>
            <a:off x="5919020" y="609600"/>
            <a:ext cx="5490660" cy="884903"/>
          </a:xfrm>
        </p:spPr>
        <p:txBody>
          <a:bodyPr>
            <a:normAutofit/>
          </a:bodyPr>
          <a:lstStyle/>
          <a:p>
            <a:r>
              <a:rPr lang="ru-RU" dirty="0">
                <a:solidFill>
                  <a:schemeClr val="bg1"/>
                </a:solidFill>
              </a:rPr>
              <a:t>Видео </a:t>
            </a:r>
            <a:r>
              <a:rPr lang="en-US" dirty="0">
                <a:solidFill>
                  <a:schemeClr val="bg1"/>
                </a:solidFill>
              </a:rPr>
              <a:t>3</a:t>
            </a:r>
            <a:endParaRPr lang="ru-RU" dirty="0">
              <a:solidFill>
                <a:schemeClr val="bg1"/>
              </a:solidFill>
            </a:endParaRPr>
          </a:p>
        </p:txBody>
      </p:sp>
      <p:sp>
        <p:nvSpPr>
          <p:cNvPr id="10" name="TextBox 9">
            <a:extLst>
              <a:ext uri="{FF2B5EF4-FFF2-40B4-BE49-F238E27FC236}">
                <a16:creationId xmlns:a16="http://schemas.microsoft.com/office/drawing/2014/main" id="{B46E7A2F-F788-55DE-1332-4A8D46F410BC}"/>
              </a:ext>
            </a:extLst>
          </p:cNvPr>
          <p:cNvSpPr txBox="1"/>
          <p:nvPr/>
        </p:nvSpPr>
        <p:spPr>
          <a:xfrm>
            <a:off x="5919020" y="1967985"/>
            <a:ext cx="5624052" cy="3416320"/>
          </a:xfrm>
          <a:prstGeom prst="rect">
            <a:avLst/>
          </a:prstGeom>
          <a:noFill/>
        </p:spPr>
        <p:txBody>
          <a:bodyPr wrap="square" rtlCol="0">
            <a:spAutoFit/>
          </a:bodyPr>
          <a:lstStyle/>
          <a:p>
            <a:r>
              <a:rPr lang="ru-RU" dirty="0">
                <a:solidFill>
                  <a:schemeClr val="bg1"/>
                </a:solidFill>
              </a:rPr>
              <a:t>Оценивается качество отслеживания быстро движущихся объектов, поворачивающихся разными сторонами к камере. Отслеживается гоночный автомобиль. На заднем плане едет второй автомобиль.</a:t>
            </a:r>
          </a:p>
          <a:p>
            <a:endParaRPr lang="ru-RU" dirty="0">
              <a:solidFill>
                <a:schemeClr val="bg1"/>
              </a:solidFill>
            </a:endParaRPr>
          </a:p>
          <a:p>
            <a:pPr marL="285750" indent="-285750">
              <a:buFont typeface="Arial" panose="020B0604020202020204" pitchFamily="34" charset="0"/>
              <a:buChar char="•"/>
            </a:pPr>
            <a:r>
              <a:rPr lang="en-US" dirty="0">
                <a:solidFill>
                  <a:schemeClr val="bg1"/>
                </a:solidFill>
              </a:rPr>
              <a:t>CSRT </a:t>
            </a:r>
            <a:r>
              <a:rPr lang="ru-RU" dirty="0">
                <a:solidFill>
                  <a:schemeClr val="bg1"/>
                </a:solidFill>
              </a:rPr>
              <a:t>успешно отслеживает автомобиль, но при повороте машины прямоугольник съезжает.</a:t>
            </a:r>
          </a:p>
          <a:p>
            <a:pPr marL="285750" indent="-285750">
              <a:buFont typeface="Arial" panose="020B0604020202020204" pitchFamily="34" charset="0"/>
              <a:buChar char="•"/>
            </a:pPr>
            <a:r>
              <a:rPr lang="en-US" dirty="0">
                <a:solidFill>
                  <a:schemeClr val="bg1"/>
                </a:solidFill>
              </a:rPr>
              <a:t>KCF </a:t>
            </a:r>
            <a:r>
              <a:rPr lang="ru-RU" dirty="0">
                <a:solidFill>
                  <a:schemeClr val="bg1"/>
                </a:solidFill>
              </a:rPr>
              <a:t>в конце потерял автомобиль.</a:t>
            </a:r>
          </a:p>
          <a:p>
            <a:pPr marL="285750" indent="-285750">
              <a:buFont typeface="Arial" panose="020B0604020202020204" pitchFamily="34" charset="0"/>
              <a:buChar char="•"/>
            </a:pPr>
            <a:r>
              <a:rPr lang="en-US" dirty="0">
                <a:solidFill>
                  <a:schemeClr val="bg1"/>
                </a:solidFill>
              </a:rPr>
              <a:t>MOSSE </a:t>
            </a:r>
            <a:r>
              <a:rPr lang="ru-RU" dirty="0">
                <a:solidFill>
                  <a:schemeClr val="bg1"/>
                </a:solidFill>
              </a:rPr>
              <a:t>идентичен </a:t>
            </a:r>
            <a:r>
              <a:rPr lang="en-US" dirty="0">
                <a:solidFill>
                  <a:schemeClr val="bg1"/>
                </a:solidFill>
              </a:rPr>
              <a:t>CSRT</a:t>
            </a:r>
            <a:r>
              <a:rPr lang="ru-RU" dirty="0">
                <a:solidFill>
                  <a:schemeClr val="bg1"/>
                </a:solidFill>
              </a:rPr>
              <a:t>.</a:t>
            </a:r>
          </a:p>
          <a:p>
            <a:endParaRPr lang="ru-RU" dirty="0">
              <a:solidFill>
                <a:schemeClr val="bg1"/>
              </a:solidFill>
            </a:endParaRPr>
          </a:p>
          <a:p>
            <a:r>
              <a:rPr lang="ru-RU" dirty="0">
                <a:solidFill>
                  <a:schemeClr val="bg1"/>
                </a:solidFill>
              </a:rPr>
              <a:t>Победители: </a:t>
            </a:r>
            <a:r>
              <a:rPr lang="en-US" dirty="0">
                <a:solidFill>
                  <a:schemeClr val="bg1"/>
                </a:solidFill>
              </a:rPr>
              <a:t>CSRT </a:t>
            </a:r>
            <a:r>
              <a:rPr lang="ru-RU" dirty="0">
                <a:solidFill>
                  <a:schemeClr val="bg1"/>
                </a:solidFill>
              </a:rPr>
              <a:t>и </a:t>
            </a:r>
            <a:r>
              <a:rPr lang="en-US" dirty="0">
                <a:solidFill>
                  <a:schemeClr val="bg1"/>
                </a:solidFill>
              </a:rPr>
              <a:t>MOSSE</a:t>
            </a:r>
            <a:endParaRPr lang="ru-RU" dirty="0">
              <a:solidFill>
                <a:schemeClr val="bg1"/>
              </a:solidFill>
            </a:endParaRPr>
          </a:p>
        </p:txBody>
      </p:sp>
    </p:spTree>
    <p:extLst>
      <p:ext uri="{BB962C8B-B14F-4D97-AF65-F5344CB8AC3E}">
        <p14:creationId xmlns:p14="http://schemas.microsoft.com/office/powerpoint/2010/main" val="1196284947"/>
      </p:ext>
    </p:extLst>
  </p:cSld>
  <p:clrMapOvr>
    <a:masterClrMapping/>
  </p:clrMapOvr>
</p:sld>
</file>

<file path=ppt/theme/theme1.xml><?xml version="1.0" encoding="utf-8"?>
<a:theme xmlns:a="http://schemas.openxmlformats.org/drawingml/2006/main" name="Базис">
  <a:themeElements>
    <a:clrScheme name="Базис">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Базис">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Базис">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ACC63D00-1EE0-4159-BF5A-6FF02000B710}"/>
    </a:ext>
  </a:extLst>
</a:theme>
</file>

<file path=docProps/app.xml><?xml version="1.0" encoding="utf-8"?>
<Properties xmlns="http://schemas.openxmlformats.org/officeDocument/2006/extended-properties" xmlns:vt="http://schemas.openxmlformats.org/officeDocument/2006/docPropsVTypes">
  <Template/>
  <TotalTime>306</TotalTime>
  <Words>1387</Words>
  <Application>Microsoft Office PowerPoint</Application>
  <PresentationFormat>Широкоэкранный</PresentationFormat>
  <Paragraphs>230</Paragraphs>
  <Slides>18</Slides>
  <Notes>0</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18</vt:i4>
      </vt:variant>
    </vt:vector>
  </HeadingPairs>
  <TitlesOfParts>
    <vt:vector size="22" baseType="lpstr">
      <vt:lpstr>-apple-system</vt:lpstr>
      <vt:lpstr>Arial</vt:lpstr>
      <vt:lpstr>Corbel</vt:lpstr>
      <vt:lpstr>Базис</vt:lpstr>
      <vt:lpstr>Трекинг объектов на видео</vt:lpstr>
      <vt:lpstr>Информация о видео</vt:lpstr>
      <vt:lpstr>Используемые видео</vt:lpstr>
      <vt:lpstr>Трекеры, встроенные в OpenCV</vt:lpstr>
      <vt:lpstr>Трекеры, встроенные в OpenCV</vt:lpstr>
      <vt:lpstr>Параметры оценивания</vt:lpstr>
      <vt:lpstr>Видео 1</vt:lpstr>
      <vt:lpstr>Видео 2</vt:lpstr>
      <vt:lpstr>Видео 3</vt:lpstr>
      <vt:lpstr>Видео 4</vt:lpstr>
      <vt:lpstr>Видео 5</vt:lpstr>
      <vt:lpstr>Производительность (на видео 1920x1080)</vt:lpstr>
      <vt:lpstr>Оценка методов</vt:lpstr>
      <vt:lpstr>Общий принцип работы трекинга</vt:lpstr>
      <vt:lpstr>Общий принцип работы трекинга</vt:lpstr>
      <vt:lpstr>Описание метода MOSSE</vt:lpstr>
      <vt:lpstr>Сравнение нашей реализации с библиотечной</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Артём Эзри</dc:creator>
  <cp:lastModifiedBy>Артём Эзри</cp:lastModifiedBy>
  <cp:revision>30</cp:revision>
  <dcterms:created xsi:type="dcterms:W3CDTF">2024-09-24T09:42:08Z</dcterms:created>
  <dcterms:modified xsi:type="dcterms:W3CDTF">2024-10-01T08:28:23Z</dcterms:modified>
</cp:coreProperties>
</file>

<file path=docProps/thumbnail.jpeg>
</file>